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charts/chart57.xml" ContentType="application/vnd.openxmlformats-officedocument.drawingml.char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charts/chart46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35.xml" ContentType="application/vnd.openxmlformats-officedocument.drawingml.chart+xml"/>
  <Override PartName="/ppt/charts/chart53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charts/chart29.xml" ContentType="application/vnd.openxmlformats-officedocument.drawingml.chart+xml"/>
  <Override PartName="/ppt/charts/chart58.xml" ContentType="application/vnd.openxmlformats-officedocument.drawingml.char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charts/chart18.xml" ContentType="application/vnd.openxmlformats-officedocument.drawingml.chart+xml"/>
  <Override PartName="/ppt/charts/chart36.xml" ContentType="application/vnd.openxmlformats-officedocument.drawingml.chart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charts/chart54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charts/chart14.xml" ContentType="application/vnd.openxmlformats-officedocument.drawingml.chart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charts/chart50.xml" ContentType="application/vnd.openxmlformats-officedocument.drawingml.chart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charts/chart4.xml" ContentType="application/vnd.openxmlformats-officedocument.drawingml.chart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charts/chart48.xml" ContentType="application/vnd.openxmlformats-officedocument.drawingml.char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charts/chart55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charts/chart26.xml" ContentType="application/vnd.openxmlformats-officedocument.drawingml.chart+xml"/>
  <Override PartName="/ppt/charts/chart44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charts/chart51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40.xml" ContentType="application/vnd.openxmlformats-officedocument.drawingml.char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charts/chart4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charts/chart27.xml" ContentType="application/vnd.openxmlformats-officedocument.drawingml.chart+xml"/>
  <Override PartName="/ppt/charts/chart38.xml" ContentType="application/vnd.openxmlformats-officedocument.drawingml.chart+xml"/>
  <Override PartName="/ppt/charts/chart56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charts/chart45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charts/chart52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charts/chart6.xml" ContentType="application/vnd.openxmlformats-officedocument.drawingml.chart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</p:sldIdLst>
  <p:sldSz cx="9144000" cy="6858000" type="screen4x3"/>
  <p:notesSz cx="6858000" cy="9144000"/>
  <p:custDataLst>
    <p:tags r:id="rId12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4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5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6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7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 mange ansatte har din bedrift?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14.8</c:v>
                </c:pt>
                <c:pt idx="1">
                  <c:v>29.6</c:v>
                </c:pt>
                <c:pt idx="2">
                  <c:v>11.1</c:v>
                </c:pt>
                <c:pt idx="3">
                  <c:v>18.5</c:v>
                </c:pt>
                <c:pt idx="4">
                  <c:v>7.4</c:v>
                </c:pt>
                <c:pt idx="5">
                  <c:v>18.5</c:v>
                </c:pt>
              </c:numCache>
            </c:numRef>
          </c:val>
        </c:ser>
        <c:gapWidth val="40"/>
        <c:axId val="114239360"/>
        <c:axId val="114240896"/>
      </c:barChart>
      <c:catAx>
        <c:axId val="11423936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14240896"/>
        <c:crosses val="autoZero"/>
        <c:auto val="1"/>
        <c:lblAlgn val="ctr"/>
        <c:lblOffset val="100"/>
      </c:catAx>
      <c:valAx>
        <c:axId val="11424089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1423936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Hvilken hovedbransje tilhører din bedrift?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Pt>
            <c:idx val="11"/>
            <c:spPr>
              <a:solidFill>
                <a:srgbClr val="54A9DD"/>
              </a:solidFill>
            </c:spPr>
          </c:dPt>
          <c:dPt>
            <c:idx val="12"/>
            <c:spPr>
              <a:solidFill>
                <a:srgbClr val="6A5ACD"/>
              </a:solidFill>
            </c:spPr>
          </c:dPt>
          <c:dPt>
            <c:idx val="13"/>
            <c:spPr>
              <a:solidFill>
                <a:srgbClr val="4169E1"/>
              </a:solidFill>
            </c:spPr>
          </c:dPt>
          <c:dPt>
            <c:idx val="14"/>
            <c:spPr>
              <a:solidFill>
                <a:srgbClr val="9370DB"/>
              </a:solidFill>
            </c:spPr>
          </c:dPt>
          <c:dPt>
            <c:idx val="15"/>
            <c:spPr>
              <a:solidFill>
                <a:srgbClr val="BA55D3"/>
              </a:solidFill>
            </c:spPr>
          </c:dPt>
          <c:dPt>
            <c:idx val="16"/>
            <c:spPr>
              <a:solidFill>
                <a:srgbClr val="66CDAA"/>
              </a:solidFill>
            </c:spPr>
          </c:dPt>
          <c:dPt>
            <c:idx val="17"/>
            <c:spPr>
              <a:solidFill>
                <a:srgbClr val="D8BFD8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Sheet1!$A$2:$A$19</c:f>
              <c:strCach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</c:strCache>
            </c:strRef>
          </c:cat>
          <c:val>
            <c:numRef>
              <c:f>Sheet1!$B$2:$B$19</c:f>
              <c:numCache>
                <c:formatCode>0.0%</c:formatCode>
                <c:ptCount val="18"/>
                <c:pt idx="0">
                  <c:v>16.7</c:v>
                </c:pt>
                <c:pt idx="1">
                  <c:v>12.5</c:v>
                </c:pt>
                <c:pt idx="2">
                  <c:v>4.2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4.2</c:v>
                </c:pt>
                <c:pt idx="7">
                  <c:v>8.3000000000000007</c:v>
                </c:pt>
                <c:pt idx="8">
                  <c:v>4.2</c:v>
                </c:pt>
                <c:pt idx="9">
                  <c:v>0</c:v>
                </c:pt>
                <c:pt idx="10">
                  <c:v>8.3000000000000007</c:v>
                </c:pt>
                <c:pt idx="11">
                  <c:v>8.3000000000000007</c:v>
                </c:pt>
                <c:pt idx="12">
                  <c:v>0</c:v>
                </c:pt>
                <c:pt idx="13">
                  <c:v>8.3000000000000007</c:v>
                </c:pt>
                <c:pt idx="14">
                  <c:v>12.5</c:v>
                </c:pt>
                <c:pt idx="15">
                  <c:v>4.2</c:v>
                </c:pt>
                <c:pt idx="16">
                  <c:v>4.2</c:v>
                </c:pt>
                <c:pt idx="17">
                  <c:v>4.2</c:v>
                </c:pt>
              </c:numCache>
            </c:numRef>
          </c:val>
        </c:ser>
        <c:gapWidth val="40"/>
        <c:axId val="135038464"/>
        <c:axId val="135040000"/>
      </c:barChart>
      <c:catAx>
        <c:axId val="13503846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5040000"/>
        <c:crosses val="autoZero"/>
        <c:auto val="1"/>
        <c:lblAlgn val="ctr"/>
        <c:lblOffset val="100"/>
      </c:catAx>
      <c:valAx>
        <c:axId val="13504000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503846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Prioritér de fire viktigste områdene som du mener styrker fremtidig konkurranseevne for din bedrift?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strCache>
            </c:strRef>
          </c:cat>
          <c:val>
            <c:numRef>
              <c:f>Sheet1!$B$2:$B$10</c:f>
              <c:numCache>
                <c:formatCode>0.0%</c:formatCode>
                <c:ptCount val="9"/>
                <c:pt idx="0">
                  <c:v>33.299999999999997</c:v>
                </c:pt>
                <c:pt idx="1">
                  <c:v>59.3</c:v>
                </c:pt>
                <c:pt idx="2">
                  <c:v>18.5</c:v>
                </c:pt>
                <c:pt idx="3">
                  <c:v>37</c:v>
                </c:pt>
                <c:pt idx="4">
                  <c:v>0</c:v>
                </c:pt>
                <c:pt idx="5">
                  <c:v>63</c:v>
                </c:pt>
                <c:pt idx="6">
                  <c:v>59.3</c:v>
                </c:pt>
                <c:pt idx="7">
                  <c:v>25.9</c:v>
                </c:pt>
                <c:pt idx="8">
                  <c:v>18.5</c:v>
                </c:pt>
              </c:numCache>
            </c:numRef>
          </c:val>
        </c:ser>
        <c:gapWidth val="40"/>
        <c:axId val="149647744"/>
        <c:axId val="149649280"/>
      </c:barChart>
      <c:catAx>
        <c:axId val="14964774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9649280"/>
        <c:crosses val="autoZero"/>
        <c:auto val="1"/>
        <c:lblAlgn val="ctr"/>
        <c:lblOffset val="100"/>
      </c:catAx>
      <c:valAx>
        <c:axId val="14964928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964774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 etterkant av Stortingsvalget 2013, hvilke av disse områdene er viktige for din bedrift?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Pt>
            <c:idx val="11"/>
            <c:spPr>
              <a:solidFill>
                <a:srgbClr val="54A9DD"/>
              </a:solidFill>
            </c:spPr>
          </c:dPt>
          <c:dPt>
            <c:idx val="12"/>
            <c:spPr>
              <a:solidFill>
                <a:srgbClr val="6A5AC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Sheet1!$B$2:$B$14</c:f>
              <c:numCache>
                <c:formatCode>0.0%</c:formatCode>
                <c:ptCount val="13"/>
                <c:pt idx="0">
                  <c:v>42.3</c:v>
                </c:pt>
                <c:pt idx="1">
                  <c:v>61.5</c:v>
                </c:pt>
                <c:pt idx="2">
                  <c:v>57.7</c:v>
                </c:pt>
                <c:pt idx="3">
                  <c:v>7.7</c:v>
                </c:pt>
                <c:pt idx="4">
                  <c:v>3.8</c:v>
                </c:pt>
                <c:pt idx="5">
                  <c:v>26.9</c:v>
                </c:pt>
                <c:pt idx="6">
                  <c:v>11.5</c:v>
                </c:pt>
                <c:pt idx="7">
                  <c:v>26.9</c:v>
                </c:pt>
                <c:pt idx="8">
                  <c:v>19.2</c:v>
                </c:pt>
                <c:pt idx="9">
                  <c:v>15.4</c:v>
                </c:pt>
                <c:pt idx="10">
                  <c:v>15.4</c:v>
                </c:pt>
                <c:pt idx="11">
                  <c:v>30.8</c:v>
                </c:pt>
                <c:pt idx="12">
                  <c:v>7.7</c:v>
                </c:pt>
              </c:numCache>
            </c:numRef>
          </c:val>
        </c:ser>
        <c:gapWidth val="40"/>
        <c:axId val="149914752"/>
        <c:axId val="149916288"/>
      </c:barChart>
      <c:catAx>
        <c:axId val="14991475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9916288"/>
        <c:crosses val="autoZero"/>
        <c:auto val="1"/>
        <c:lblAlgn val="ctr"/>
        <c:lblOffset val="100"/>
      </c:catAx>
      <c:valAx>
        <c:axId val="14991628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991475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3.63</c:v>
                </c:pt>
                <c:pt idx="1">
                  <c:v>4.4400000000000004</c:v>
                </c:pt>
                <c:pt idx="2">
                  <c:v>3.36</c:v>
                </c:pt>
                <c:pt idx="3">
                  <c:v>3.9099999999999997</c:v>
                </c:pt>
                <c:pt idx="4">
                  <c:v>4.08</c:v>
                </c:pt>
              </c:numCache>
            </c:numRef>
          </c:val>
        </c:ser>
        <c:gapWidth val="40"/>
        <c:axId val="151257856"/>
        <c:axId val="150207104"/>
      </c:barChart>
      <c:valAx>
        <c:axId val="150207104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Gjennomsnitt</a:t>
                </a:r>
              </a:p>
            </c:rich>
          </c:tx>
          <c:layout/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1257856"/>
        <c:crosses val="max"/>
        <c:crossBetween val="between"/>
      </c:valAx>
      <c:catAx>
        <c:axId val="15125785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020710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Formueskatt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4.2</c:v>
                </c:pt>
                <c:pt idx="1">
                  <c:v>12.5</c:v>
                </c:pt>
                <c:pt idx="2">
                  <c:v>37.5</c:v>
                </c:pt>
                <c:pt idx="3">
                  <c:v>20.8</c:v>
                </c:pt>
                <c:pt idx="4">
                  <c:v>12.5</c:v>
                </c:pt>
                <c:pt idx="5">
                  <c:v>12.5</c:v>
                </c:pt>
                <c:pt idx="6">
                  <c:v>0</c:v>
                </c:pt>
              </c:numCache>
            </c:numRef>
          </c:val>
        </c:ser>
        <c:gapWidth val="40"/>
        <c:axId val="173365504"/>
        <c:axId val="173220608"/>
      </c:barChart>
      <c:valAx>
        <c:axId val="17322060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3365504"/>
        <c:crosses val="max"/>
        <c:crossBetween val="between"/>
        <c:dispUnits>
          <c:builtInUnit val="hundreds"/>
        </c:dispUnits>
      </c:valAx>
      <c:catAx>
        <c:axId val="17336550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322060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på næring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8</c:v>
                </c:pt>
                <c:pt idx="2">
                  <c:v>12</c:v>
                </c:pt>
                <c:pt idx="3">
                  <c:v>24</c:v>
                </c:pt>
                <c:pt idx="4">
                  <c:v>40</c:v>
                </c:pt>
                <c:pt idx="5">
                  <c:v>16</c:v>
                </c:pt>
                <c:pt idx="6">
                  <c:v>0</c:v>
                </c:pt>
              </c:numCache>
            </c:numRef>
          </c:val>
        </c:ser>
        <c:gapWidth val="40"/>
        <c:axId val="174065152"/>
        <c:axId val="173997056"/>
      </c:barChart>
      <c:valAx>
        <c:axId val="17399705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065152"/>
        <c:crosses val="max"/>
        <c:crossBetween val="between"/>
        <c:dispUnits>
          <c:builtInUnit val="hundreds"/>
        </c:dispUnits>
      </c:valAx>
      <c:catAx>
        <c:axId val="17406515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399705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Moms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16</c:v>
                </c:pt>
                <c:pt idx="1">
                  <c:v>12</c:v>
                </c:pt>
                <c:pt idx="2">
                  <c:v>32</c:v>
                </c:pt>
                <c:pt idx="3">
                  <c:v>16</c:v>
                </c:pt>
                <c:pt idx="4">
                  <c:v>8</c:v>
                </c:pt>
                <c:pt idx="5">
                  <c:v>16</c:v>
                </c:pt>
                <c:pt idx="6">
                  <c:v>0</c:v>
                </c:pt>
              </c:numCache>
            </c:numRef>
          </c:val>
        </c:ser>
        <c:gapWidth val="40"/>
        <c:axId val="174203264"/>
        <c:axId val="174196608"/>
      </c:barChart>
      <c:valAx>
        <c:axId val="17419660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203264"/>
        <c:crosses val="max"/>
        <c:crossBetween val="between"/>
        <c:dispUnits>
          <c:builtInUnit val="hundreds"/>
        </c:dispUnits>
      </c:valAx>
      <c:catAx>
        <c:axId val="17420326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19660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Arveavgift ved generasjonsskifte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4.2</c:v>
                </c:pt>
                <c:pt idx="1">
                  <c:v>25</c:v>
                </c:pt>
                <c:pt idx="2">
                  <c:v>8.3000000000000007</c:v>
                </c:pt>
                <c:pt idx="3">
                  <c:v>16.7</c:v>
                </c:pt>
                <c:pt idx="4">
                  <c:v>20.8</c:v>
                </c:pt>
                <c:pt idx="5">
                  <c:v>20.8</c:v>
                </c:pt>
                <c:pt idx="6">
                  <c:v>4.2</c:v>
                </c:pt>
              </c:numCache>
            </c:numRef>
          </c:val>
        </c:ser>
        <c:gapWidth val="40"/>
        <c:axId val="174320256"/>
        <c:axId val="174317952"/>
      </c:barChart>
      <c:valAx>
        <c:axId val="17431795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320256"/>
        <c:crosses val="max"/>
        <c:crossBetween val="between"/>
        <c:dispUnits>
          <c:builtInUnit val="hundreds"/>
        </c:dispUnits>
      </c:valAx>
      <c:catAx>
        <c:axId val="17432025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31795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Arbeidsgiveravgift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15.4</c:v>
                </c:pt>
                <c:pt idx="2">
                  <c:v>19.2</c:v>
                </c:pt>
                <c:pt idx="3">
                  <c:v>30.8</c:v>
                </c:pt>
                <c:pt idx="4">
                  <c:v>11.5</c:v>
                </c:pt>
                <c:pt idx="5">
                  <c:v>23.1</c:v>
                </c:pt>
                <c:pt idx="6">
                  <c:v>0</c:v>
                </c:pt>
              </c:numCache>
            </c:numRef>
          </c:val>
        </c:ser>
        <c:gapWidth val="40"/>
        <c:axId val="174503040"/>
        <c:axId val="174496384"/>
      </c:barChart>
      <c:valAx>
        <c:axId val="17449638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503040"/>
        <c:crosses val="max"/>
        <c:crossBetween val="between"/>
        <c:dispUnits>
          <c:builtInUnit val="hundreds"/>
        </c:dispUnits>
      </c:valAx>
      <c:catAx>
        <c:axId val="17450304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49638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vurderer du som regionens største utfordring i et langsiktig perspektiv (frem mot 2030)?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Pt>
            <c:idx val="11"/>
            <c:spPr>
              <a:solidFill>
                <a:srgbClr val="54A9D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Sheet1!$A$2:$A$13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Sheet1!$B$2:$B$13</c:f>
              <c:numCache>
                <c:formatCode>0.0%</c:formatCode>
                <c:ptCount val="12"/>
                <c:pt idx="0">
                  <c:v>22.2</c:v>
                </c:pt>
                <c:pt idx="1">
                  <c:v>18.5</c:v>
                </c:pt>
                <c:pt idx="2">
                  <c:v>14.8</c:v>
                </c:pt>
                <c:pt idx="3">
                  <c:v>22.2</c:v>
                </c:pt>
                <c:pt idx="4">
                  <c:v>51.9</c:v>
                </c:pt>
                <c:pt idx="5">
                  <c:v>44.4</c:v>
                </c:pt>
                <c:pt idx="6">
                  <c:v>55.6</c:v>
                </c:pt>
                <c:pt idx="7">
                  <c:v>14.8</c:v>
                </c:pt>
                <c:pt idx="8">
                  <c:v>44.4</c:v>
                </c:pt>
                <c:pt idx="9">
                  <c:v>3.7</c:v>
                </c:pt>
                <c:pt idx="10">
                  <c:v>29.6</c:v>
                </c:pt>
                <c:pt idx="11">
                  <c:v>40.700000000000003</c:v>
                </c:pt>
              </c:numCache>
            </c:numRef>
          </c:val>
        </c:ser>
        <c:gapWidth val="40"/>
        <c:axId val="174726144"/>
        <c:axId val="174727936"/>
      </c:barChart>
      <c:catAx>
        <c:axId val="17472614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727936"/>
        <c:crosses val="autoZero"/>
        <c:auto val="1"/>
        <c:lblAlgn val="ctr"/>
        <c:lblOffset val="100"/>
      </c:catAx>
      <c:valAx>
        <c:axId val="17472793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72614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Hvordan ser det per dato ut til at bedriftens økonomiske resultat blir for 2013?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7.4</c:v>
                </c:pt>
                <c:pt idx="3">
                  <c:v>51.9</c:v>
                </c:pt>
                <c:pt idx="4">
                  <c:v>25.9</c:v>
                </c:pt>
                <c:pt idx="5">
                  <c:v>7.4</c:v>
                </c:pt>
                <c:pt idx="6">
                  <c:v>7.4</c:v>
                </c:pt>
              </c:numCache>
            </c:numRef>
          </c:val>
        </c:ser>
        <c:gapWidth val="40"/>
        <c:axId val="174998272"/>
        <c:axId val="174999808"/>
      </c:barChart>
      <c:catAx>
        <c:axId val="17499827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999808"/>
        <c:crosses val="autoZero"/>
        <c:auto val="1"/>
        <c:lblAlgn val="ctr"/>
        <c:lblOffset val="100"/>
      </c:catAx>
      <c:valAx>
        <c:axId val="17499980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99827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Hvilket omsetningsnivå planlegger bedriften med i 2014 i forhold til dagens?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3.7</c:v>
                </c:pt>
                <c:pt idx="1">
                  <c:v>44.4</c:v>
                </c:pt>
                <c:pt idx="2">
                  <c:v>48.1</c:v>
                </c:pt>
                <c:pt idx="3">
                  <c:v>3.7</c:v>
                </c:pt>
              </c:numCache>
            </c:numRef>
          </c:val>
        </c:ser>
        <c:gapWidth val="40"/>
        <c:axId val="175167360"/>
        <c:axId val="175168896"/>
      </c:barChart>
      <c:catAx>
        <c:axId val="17516736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168896"/>
        <c:crosses val="autoZero"/>
        <c:auto val="1"/>
        <c:lblAlgn val="ctr"/>
        <c:lblOffset val="100"/>
      </c:catAx>
      <c:valAx>
        <c:axId val="17516889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16736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Bankene har varslet at nye kapitalkrav kan lede til utlånsreduksjoner og dyrere finansiering, og at prosjekter derfor ikke blir realisert. Har din bedrift de siste 12 måneder: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73.099999999999994</c:v>
                </c:pt>
                <c:pt idx="1">
                  <c:v>0</c:v>
                </c:pt>
                <c:pt idx="2">
                  <c:v>3.8</c:v>
                </c:pt>
                <c:pt idx="3">
                  <c:v>23.1</c:v>
                </c:pt>
              </c:numCache>
            </c:numRef>
          </c:val>
        </c:ser>
        <c:gapWidth val="40"/>
        <c:axId val="175333376"/>
        <c:axId val="175334912"/>
      </c:barChart>
      <c:catAx>
        <c:axId val="17533337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334912"/>
        <c:crosses val="autoZero"/>
        <c:auto val="1"/>
        <c:lblAlgn val="ctr"/>
        <c:lblOffset val="100"/>
      </c:catAx>
      <c:valAx>
        <c:axId val="17533491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33337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Media omtaler en stadig større todeling av norsk økonomi i oljerelatert industri og annen virksomhet. Er dette noe din virksomhet merker?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1</c:v>
                </c:pt>
                <c:pt idx="1">
                  <c:v>2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61.5</c:v>
                </c:pt>
                <c:pt idx="1">
                  <c:v>38.5</c:v>
                </c:pt>
              </c:numCache>
            </c:numRef>
          </c:val>
        </c:ser>
        <c:gapWidth val="40"/>
        <c:axId val="175432448"/>
        <c:axId val="175433984"/>
      </c:barChart>
      <c:catAx>
        <c:axId val="17543244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433984"/>
        <c:crosses val="autoZero"/>
        <c:auto val="1"/>
        <c:lblAlgn val="ctr"/>
        <c:lblOffset val="100"/>
      </c:catAx>
      <c:valAx>
        <c:axId val="17543398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43244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Fra hvilke utdanningsnivå vil bedriften primært rekruttere nye medarbeidere fra de neste årene? Flere svar mulig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18.5</c:v>
                </c:pt>
                <c:pt idx="1">
                  <c:v>44.4</c:v>
                </c:pt>
                <c:pt idx="2">
                  <c:v>59.3</c:v>
                </c:pt>
                <c:pt idx="3">
                  <c:v>33.299999999999997</c:v>
                </c:pt>
                <c:pt idx="4">
                  <c:v>0</c:v>
                </c:pt>
                <c:pt idx="5">
                  <c:v>7.4</c:v>
                </c:pt>
                <c:pt idx="6">
                  <c:v>0</c:v>
                </c:pt>
              </c:numCache>
            </c:numRef>
          </c:val>
        </c:ser>
        <c:gapWidth val="40"/>
        <c:axId val="175710592"/>
        <c:axId val="175712128"/>
      </c:barChart>
      <c:catAx>
        <c:axId val="17571059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712128"/>
        <c:crosses val="autoZero"/>
        <c:auto val="1"/>
        <c:lblAlgn val="ctr"/>
        <c:lblOffset val="100"/>
      </c:catAx>
      <c:valAx>
        <c:axId val="17571212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71059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3.94</c:v>
                </c:pt>
                <c:pt idx="1">
                  <c:v>2.82</c:v>
                </c:pt>
                <c:pt idx="2">
                  <c:v>3.61</c:v>
                </c:pt>
                <c:pt idx="3">
                  <c:v>2.3099999999999996</c:v>
                </c:pt>
              </c:numCache>
            </c:numRef>
          </c:val>
        </c:ser>
        <c:gapWidth val="40"/>
        <c:axId val="175842816"/>
        <c:axId val="175701376"/>
      </c:barChart>
      <c:valAx>
        <c:axId val="175701376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842816"/>
        <c:crosses val="max"/>
        <c:crossBetween val="between"/>
      </c:valAx>
      <c:catAx>
        <c:axId val="17584281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70137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Nyutdannede fagarbeidere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25</c:v>
                </c:pt>
                <c:pt idx="3">
                  <c:v>35</c:v>
                </c:pt>
                <c:pt idx="4">
                  <c:v>20</c:v>
                </c:pt>
                <c:pt idx="5">
                  <c:v>0</c:v>
                </c:pt>
                <c:pt idx="6">
                  <c:v>20</c:v>
                </c:pt>
              </c:numCache>
            </c:numRef>
          </c:val>
        </c:ser>
        <c:gapWidth val="40"/>
        <c:axId val="175943680"/>
        <c:axId val="175937024"/>
      </c:barChart>
      <c:valAx>
        <c:axId val="17593702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943680"/>
        <c:crosses val="max"/>
        <c:crossBetween val="between"/>
        <c:dispUnits>
          <c:builtInUnit val="hundreds"/>
        </c:dispUnits>
      </c:valAx>
      <c:catAx>
        <c:axId val="17594368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93702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Erfarne fagarbeidere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5.3</c:v>
                </c:pt>
                <c:pt idx="1">
                  <c:v>42.1</c:v>
                </c:pt>
                <c:pt idx="2">
                  <c:v>21.1</c:v>
                </c:pt>
                <c:pt idx="3">
                  <c:v>10.5</c:v>
                </c:pt>
                <c:pt idx="4">
                  <c:v>5.3</c:v>
                </c:pt>
                <c:pt idx="5">
                  <c:v>5.3</c:v>
                </c:pt>
                <c:pt idx="6">
                  <c:v>10.5</c:v>
                </c:pt>
              </c:numCache>
            </c:numRef>
          </c:val>
        </c:ser>
        <c:gapWidth val="40"/>
        <c:axId val="176183552"/>
        <c:axId val="176181248"/>
      </c:barChart>
      <c:valAx>
        <c:axId val="17618124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183552"/>
        <c:crosses val="max"/>
        <c:crossBetween val="between"/>
        <c:dispUnits>
          <c:builtInUnit val="hundreds"/>
        </c:dispUnits>
      </c:valAx>
      <c:catAx>
        <c:axId val="17618355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18124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Nyutdannede akademikere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15</c:v>
                </c:pt>
                <c:pt idx="2">
                  <c:v>25</c:v>
                </c:pt>
                <c:pt idx="3">
                  <c:v>35</c:v>
                </c:pt>
                <c:pt idx="4">
                  <c:v>10</c:v>
                </c:pt>
                <c:pt idx="5">
                  <c:v>5</c:v>
                </c:pt>
                <c:pt idx="6">
                  <c:v>10</c:v>
                </c:pt>
              </c:numCache>
            </c:numRef>
          </c:val>
        </c:ser>
        <c:gapWidth val="40"/>
        <c:axId val="176313088"/>
        <c:axId val="176294144"/>
      </c:barChart>
      <c:valAx>
        <c:axId val="17629414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313088"/>
        <c:crosses val="max"/>
        <c:crossBetween val="between"/>
        <c:dispUnits>
          <c:builtInUnit val="hundreds"/>
        </c:dispUnits>
      </c:valAx>
      <c:catAx>
        <c:axId val="17631308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29414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Erfarne akademikere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11.1</c:v>
                </c:pt>
                <c:pt idx="1">
                  <c:v>55.6</c:v>
                </c:pt>
                <c:pt idx="2">
                  <c:v>11.1</c:v>
                </c:pt>
                <c:pt idx="3">
                  <c:v>5.6</c:v>
                </c:pt>
                <c:pt idx="4">
                  <c:v>5.6</c:v>
                </c:pt>
                <c:pt idx="5">
                  <c:v>0</c:v>
                </c:pt>
                <c:pt idx="6">
                  <c:v>11.1</c:v>
                </c:pt>
              </c:numCache>
            </c:numRef>
          </c:val>
        </c:ser>
        <c:gapWidth val="40"/>
        <c:axId val="176589824"/>
        <c:axId val="176587520"/>
      </c:barChart>
      <c:valAx>
        <c:axId val="17658752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589824"/>
        <c:crosses val="max"/>
        <c:crossBetween val="between"/>
        <c:dispUnits>
          <c:builtInUnit val="hundreds"/>
        </c:dispUnits>
      </c:valAx>
      <c:catAx>
        <c:axId val="17658982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58752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Du har markert at din bedrift planlegger å ansette arbeidskraft med akademisk bakgrunn. Fra hvilken fagbakgrunn planlegger dere å rekruttere? Flere valg er mulige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strCache>
            </c:strRef>
          </c:cat>
          <c:val>
            <c:numRef>
              <c:f>Sheet1!$B$2:$B$10</c:f>
              <c:numCache>
                <c:formatCode>0.0%</c:formatCode>
                <c:ptCount val="9"/>
                <c:pt idx="0">
                  <c:v>55.6</c:v>
                </c:pt>
                <c:pt idx="1">
                  <c:v>50</c:v>
                </c:pt>
                <c:pt idx="2">
                  <c:v>16.7</c:v>
                </c:pt>
                <c:pt idx="3">
                  <c:v>16.7</c:v>
                </c:pt>
                <c:pt idx="4">
                  <c:v>11.1</c:v>
                </c:pt>
                <c:pt idx="5">
                  <c:v>5.6</c:v>
                </c:pt>
                <c:pt idx="6">
                  <c:v>0</c:v>
                </c:pt>
                <c:pt idx="7">
                  <c:v>5.6</c:v>
                </c:pt>
                <c:pt idx="8">
                  <c:v>5.6</c:v>
                </c:pt>
              </c:numCache>
            </c:numRef>
          </c:val>
        </c:ser>
        <c:gapWidth val="40"/>
        <c:axId val="176792320"/>
        <c:axId val="176793856"/>
      </c:barChart>
      <c:catAx>
        <c:axId val="17679232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793856"/>
        <c:crosses val="autoZero"/>
        <c:auto val="1"/>
        <c:lblAlgn val="ctr"/>
        <c:lblOffset val="100"/>
      </c:catAx>
      <c:valAx>
        <c:axId val="17679385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79232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Hvilken hovedstrategi ønsker du for å sikre mer arbeidskraft?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44.4</c:v>
                </c:pt>
                <c:pt idx="1">
                  <c:v>18.5</c:v>
                </c:pt>
                <c:pt idx="2">
                  <c:v>22.2</c:v>
                </c:pt>
                <c:pt idx="3">
                  <c:v>3.7</c:v>
                </c:pt>
                <c:pt idx="4">
                  <c:v>11.1</c:v>
                </c:pt>
              </c:numCache>
            </c:numRef>
          </c:val>
        </c:ser>
        <c:gapWidth val="40"/>
        <c:axId val="165393920"/>
        <c:axId val="165395456"/>
      </c:barChart>
      <c:catAx>
        <c:axId val="16539392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395456"/>
        <c:crosses val="autoZero"/>
        <c:auto val="1"/>
        <c:lblAlgn val="ctr"/>
        <c:lblOffset val="100"/>
      </c:catAx>
      <c:valAx>
        <c:axId val="16539545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39392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1</c:v>
                </c:pt>
                <c:pt idx="1">
                  <c:v>2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3.13</c:v>
                </c:pt>
                <c:pt idx="1">
                  <c:v>2.9299999999999997</c:v>
                </c:pt>
              </c:numCache>
            </c:numRef>
          </c:val>
        </c:ser>
        <c:gapWidth val="40"/>
        <c:axId val="165530240"/>
        <c:axId val="165528320"/>
      </c:barChart>
      <c:valAx>
        <c:axId val="165528320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530240"/>
        <c:crosses val="max"/>
        <c:crossBetween val="between"/>
      </c:valAx>
      <c:catAx>
        <c:axId val="16553024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52832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Statlig nivå 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7.4</c:v>
                </c:pt>
                <c:pt idx="1">
                  <c:v>0</c:v>
                </c:pt>
                <c:pt idx="2">
                  <c:v>29.6</c:v>
                </c:pt>
                <c:pt idx="3">
                  <c:v>22.2</c:v>
                </c:pt>
                <c:pt idx="4">
                  <c:v>0</c:v>
                </c:pt>
                <c:pt idx="5">
                  <c:v>0</c:v>
                </c:pt>
                <c:pt idx="6">
                  <c:v>40.700000000000003</c:v>
                </c:pt>
              </c:numCache>
            </c:numRef>
          </c:val>
        </c:ser>
        <c:gapWidth val="40"/>
        <c:axId val="165786752"/>
        <c:axId val="165784192"/>
      </c:barChart>
      <c:valAx>
        <c:axId val="16578419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786752"/>
        <c:crosses val="max"/>
        <c:crossBetween val="between"/>
        <c:dispUnits>
          <c:builtInUnit val="hundreds"/>
        </c:dispUnits>
      </c:valAx>
      <c:catAx>
        <c:axId val="16578675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78419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Kommunalt nivå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3.8</c:v>
                </c:pt>
                <c:pt idx="1">
                  <c:v>11.5</c:v>
                </c:pt>
                <c:pt idx="2">
                  <c:v>26.9</c:v>
                </c:pt>
                <c:pt idx="3">
                  <c:v>15.4</c:v>
                </c:pt>
                <c:pt idx="4">
                  <c:v>0</c:v>
                </c:pt>
                <c:pt idx="5">
                  <c:v>0</c:v>
                </c:pt>
                <c:pt idx="6">
                  <c:v>42.3</c:v>
                </c:pt>
              </c:numCache>
            </c:numRef>
          </c:val>
        </c:ser>
        <c:gapWidth val="40"/>
        <c:axId val="165924224"/>
        <c:axId val="165921920"/>
      </c:barChart>
      <c:valAx>
        <c:axId val="16592192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924224"/>
        <c:crosses val="max"/>
        <c:crossBetween val="between"/>
        <c:dispUnits>
          <c:builtInUnit val="hundreds"/>
        </c:dispUnits>
      </c:valAx>
      <c:catAx>
        <c:axId val="16592422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592192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Næringsforeningene i Norge (ikke Trondheim) har et INN-tjeneste som tilrettelegger for mottak/integrering av utenlandsk arbeidskraft. Brukes denne tjenesten av din bedrift?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8</c:v>
                </c:pt>
                <c:pt idx="1">
                  <c:v>80</c:v>
                </c:pt>
                <c:pt idx="2">
                  <c:v>12</c:v>
                </c:pt>
              </c:numCache>
            </c:numRef>
          </c:val>
        </c:ser>
        <c:gapWidth val="40"/>
        <c:axId val="166140544"/>
        <c:axId val="166142336"/>
      </c:barChart>
      <c:catAx>
        <c:axId val="16614054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142336"/>
        <c:crosses val="autoZero"/>
        <c:auto val="1"/>
        <c:lblAlgn val="ctr"/>
        <c:lblOffset val="100"/>
      </c:catAx>
      <c:valAx>
        <c:axId val="16614233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14054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er de viktigste tiltakene fylkespolitikerne kan bidra med for å fremme utviklingen av næringslivet i regionen?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Sheet1!$A$2:$A$12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33.299999999999997</c:v>
                </c:pt>
                <c:pt idx="1">
                  <c:v>11.1</c:v>
                </c:pt>
                <c:pt idx="2">
                  <c:v>25.9</c:v>
                </c:pt>
                <c:pt idx="3">
                  <c:v>18.5</c:v>
                </c:pt>
                <c:pt idx="4">
                  <c:v>66.7</c:v>
                </c:pt>
                <c:pt idx="5">
                  <c:v>37</c:v>
                </c:pt>
                <c:pt idx="6">
                  <c:v>44.4</c:v>
                </c:pt>
                <c:pt idx="7">
                  <c:v>59.3</c:v>
                </c:pt>
                <c:pt idx="8">
                  <c:v>33.299999999999997</c:v>
                </c:pt>
                <c:pt idx="9">
                  <c:v>14.8</c:v>
                </c:pt>
                <c:pt idx="10">
                  <c:v>3.7</c:v>
                </c:pt>
              </c:numCache>
            </c:numRef>
          </c:val>
        </c:ser>
        <c:gapWidth val="40"/>
        <c:axId val="176147456"/>
        <c:axId val="176153344"/>
      </c:barChart>
      <c:catAx>
        <c:axId val="17614745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153344"/>
        <c:crosses val="autoZero"/>
        <c:auto val="1"/>
        <c:lblAlgn val="ctr"/>
        <c:lblOffset val="100"/>
      </c:catAx>
      <c:valAx>
        <c:axId val="17615334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14745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Har trafikale forsinkelser det siste året medført økonomiske tap eller merkostnader for din bedrift? Eksempelvis kø på vei til jobb eller kø i arbeidssituasjon?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33.299999999999997</c:v>
                </c:pt>
                <c:pt idx="1">
                  <c:v>66.7</c:v>
                </c:pt>
                <c:pt idx="2">
                  <c:v>0</c:v>
                </c:pt>
              </c:numCache>
            </c:numRef>
          </c:val>
        </c:ser>
        <c:gapWidth val="40"/>
        <c:axId val="166461440"/>
        <c:axId val="166462976"/>
      </c:barChart>
      <c:catAx>
        <c:axId val="16646144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462976"/>
        <c:crosses val="autoZero"/>
        <c:auto val="1"/>
        <c:lblAlgn val="ctr"/>
        <c:lblOffset val="100"/>
      </c:catAx>
      <c:valAx>
        <c:axId val="16646297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46144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Hvis ja, hvor mye tid per uke?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25</c:v>
                </c:pt>
                <c:pt idx="1">
                  <c:v>0</c:v>
                </c:pt>
                <c:pt idx="2">
                  <c:v>37.5</c:v>
                </c:pt>
                <c:pt idx="3">
                  <c:v>12.5</c:v>
                </c:pt>
                <c:pt idx="4">
                  <c:v>25</c:v>
                </c:pt>
              </c:numCache>
            </c:numRef>
          </c:val>
        </c:ser>
        <c:gapWidth val="40"/>
        <c:axId val="132469504"/>
        <c:axId val="132471040"/>
      </c:barChart>
      <c:catAx>
        <c:axId val="13246950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2471040"/>
        <c:crosses val="autoZero"/>
        <c:auto val="1"/>
        <c:lblAlgn val="ctr"/>
        <c:lblOffset val="100"/>
      </c:catAx>
      <c:valAx>
        <c:axId val="13247104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246950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Hvilken transportform bruker du hovedsakelig til og fra jobb?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85.2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14.8</c:v>
                </c:pt>
              </c:numCache>
            </c:numRef>
          </c:val>
        </c:ser>
        <c:gapWidth val="40"/>
        <c:axId val="132501504"/>
        <c:axId val="132503040"/>
      </c:barChart>
      <c:catAx>
        <c:axId val="13250150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2503040"/>
        <c:crosses val="autoZero"/>
        <c:auto val="1"/>
        <c:lblAlgn val="ctr"/>
        <c:lblOffset val="100"/>
      </c:catAx>
      <c:valAx>
        <c:axId val="13250304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250150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skal til for at du vil bruke mer kollektiv transport? (Du kan krysse av inntil 3 alternativer)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Sheet1!$A$2:$A$11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33.299999999999997</c:v>
                </c:pt>
                <c:pt idx="1">
                  <c:v>11.1</c:v>
                </c:pt>
                <c:pt idx="2">
                  <c:v>14.8</c:v>
                </c:pt>
                <c:pt idx="3">
                  <c:v>3.7</c:v>
                </c:pt>
                <c:pt idx="4">
                  <c:v>0</c:v>
                </c:pt>
                <c:pt idx="5">
                  <c:v>0</c:v>
                </c:pt>
                <c:pt idx="6">
                  <c:v>3.7</c:v>
                </c:pt>
                <c:pt idx="7">
                  <c:v>0</c:v>
                </c:pt>
                <c:pt idx="8">
                  <c:v>11.1</c:v>
                </c:pt>
                <c:pt idx="9">
                  <c:v>59.3</c:v>
                </c:pt>
              </c:numCache>
            </c:numRef>
          </c:val>
        </c:ser>
        <c:gapWidth val="40"/>
        <c:axId val="166718848"/>
        <c:axId val="166720640"/>
      </c:barChart>
      <c:catAx>
        <c:axId val="16671884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720640"/>
        <c:crosses val="autoZero"/>
        <c:auto val="1"/>
        <c:lblAlgn val="ctr"/>
        <c:lblOffset val="100"/>
      </c:catAx>
      <c:valAx>
        <c:axId val="16672064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71884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1.9600000000000002</c:v>
                </c:pt>
                <c:pt idx="1">
                  <c:v>2</c:v>
                </c:pt>
                <c:pt idx="2">
                  <c:v>1.9600000000000002</c:v>
                </c:pt>
                <c:pt idx="3">
                  <c:v>1.9200000000000002</c:v>
                </c:pt>
                <c:pt idx="4">
                  <c:v>1.9600000000000002</c:v>
                </c:pt>
                <c:pt idx="5">
                  <c:v>1.9100000000000001</c:v>
                </c:pt>
              </c:numCache>
            </c:numRef>
          </c:val>
        </c:ser>
        <c:gapWidth val="40"/>
        <c:axId val="14049280"/>
        <c:axId val="14043008"/>
      </c:barChart>
      <c:valAx>
        <c:axId val="14043008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049280"/>
        <c:crosses val="max"/>
        <c:crossBetween val="between"/>
      </c:valAx>
      <c:catAx>
        <c:axId val="1404928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04300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Dårlige veier?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4.2</c:v>
                </c:pt>
                <c:pt idx="1">
                  <c:v>95.8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79000448"/>
        <c:axId val="178989696"/>
      </c:barChart>
      <c:valAx>
        <c:axId val="17898969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000448"/>
        <c:crosses val="max"/>
        <c:crossBetween val="between"/>
        <c:dispUnits>
          <c:builtInUnit val="hundreds"/>
        </c:dispUnits>
      </c:valAx>
      <c:catAx>
        <c:axId val="17900044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98969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Manglende kollektivtilbud?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78948352"/>
        <c:axId val="178946048"/>
      </c:barChart>
      <c:valAx>
        <c:axId val="17894604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948352"/>
        <c:crosses val="max"/>
        <c:crossBetween val="between"/>
        <c:dispUnits>
          <c:builtInUnit val="hundreds"/>
        </c:dispUnits>
      </c:valAx>
      <c:catAx>
        <c:axId val="17894835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94604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Høyt prisnivå?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</c:v>
                </c:pt>
                <c:pt idx="1">
                  <c:v>88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</c:ser>
        <c:gapWidth val="40"/>
        <c:axId val="179187072"/>
        <c:axId val="179184768"/>
      </c:barChart>
      <c:valAx>
        <c:axId val="17918476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187072"/>
        <c:crosses val="max"/>
        <c:crossBetween val="between"/>
        <c:dispUnits>
          <c:builtInUnit val="hundreds"/>
        </c:dispUnits>
      </c:valAx>
      <c:catAx>
        <c:axId val="17918707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18476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Mangel på arbeidskraft?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12.5</c:v>
                </c:pt>
                <c:pt idx="1">
                  <c:v>83.3</c:v>
                </c:pt>
                <c:pt idx="2">
                  <c:v>4.2</c:v>
                </c:pt>
                <c:pt idx="3">
                  <c:v>0</c:v>
                </c:pt>
              </c:numCache>
            </c:numRef>
          </c:val>
        </c:ser>
        <c:gapWidth val="40"/>
        <c:axId val="179393280"/>
        <c:axId val="179386624"/>
      </c:barChart>
      <c:valAx>
        <c:axId val="17938662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393280"/>
        <c:crosses val="max"/>
        <c:crossBetween val="between"/>
        <c:dispUnits>
          <c:builtInUnit val="hundreds"/>
        </c:dispUnits>
      </c:valAx>
      <c:catAx>
        <c:axId val="17939328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38662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Høye boligpriser?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4.2</c:v>
                </c:pt>
                <c:pt idx="1">
                  <c:v>95.8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79365760"/>
        <c:axId val="179355008"/>
      </c:barChart>
      <c:valAx>
        <c:axId val="17935500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365760"/>
        <c:crosses val="max"/>
        <c:crossBetween val="between"/>
        <c:dispUnits>
          <c:builtInUnit val="hundreds"/>
        </c:dispUnits>
      </c:valAx>
      <c:catAx>
        <c:axId val="17936576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35500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Dårlige flytilbud?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8.6999999999999993</c:v>
                </c:pt>
                <c:pt idx="1">
                  <c:v>91.3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79518464"/>
        <c:axId val="179516160"/>
      </c:barChart>
      <c:valAx>
        <c:axId val="17951616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518464"/>
        <c:crosses val="max"/>
        <c:crossBetween val="between"/>
        <c:dispUnits>
          <c:builtInUnit val="hundreds"/>
        </c:dispUnits>
      </c:valAx>
      <c:catAx>
        <c:axId val="17951846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951616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mener du er den beste organiseringen av kollektivtilbudet i byene?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14.8</c:v>
                </c:pt>
                <c:pt idx="1">
                  <c:v>7.4</c:v>
                </c:pt>
                <c:pt idx="2">
                  <c:v>44.4</c:v>
                </c:pt>
                <c:pt idx="3">
                  <c:v>33.299999999999997</c:v>
                </c:pt>
              </c:numCache>
            </c:numRef>
          </c:val>
        </c:ser>
        <c:gapWidth val="40"/>
        <c:axId val="166229888"/>
        <c:axId val="166231424"/>
      </c:barChart>
      <c:catAx>
        <c:axId val="16622988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231424"/>
        <c:crosses val="autoZero"/>
        <c:auto val="1"/>
        <c:lblAlgn val="ctr"/>
        <c:lblOffset val="100"/>
      </c:catAx>
      <c:valAx>
        <c:axId val="16623142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6622988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Den nye regjeringen ønsker å endre strukturen med fylkeskommuner. Hva er din oppfatning av den fylkeskommunale strukturen i Norge?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48.1</c:v>
                </c:pt>
                <c:pt idx="1">
                  <c:v>3.7</c:v>
                </c:pt>
                <c:pt idx="2">
                  <c:v>48.1</c:v>
                </c:pt>
              </c:numCache>
            </c:numRef>
          </c:val>
        </c:ser>
        <c:gapWidth val="40"/>
        <c:axId val="184142464"/>
        <c:axId val="184152448"/>
      </c:barChart>
      <c:catAx>
        <c:axId val="18414246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152448"/>
        <c:crosses val="autoZero"/>
        <c:auto val="1"/>
        <c:lblAlgn val="ctr"/>
        <c:lblOffset val="100"/>
      </c:catAx>
      <c:valAx>
        <c:axId val="18415244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14246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Hvordan kan kommunale myndigheter bidra til at din kommune skal være et attraktivt lokaliseringssted for bedriften og de arbeidstakere bedriften skal rekruttere?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Sheet1!$A$2:$A$11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70.8</c:v>
                </c:pt>
                <c:pt idx="1">
                  <c:v>29.2</c:v>
                </c:pt>
                <c:pt idx="2">
                  <c:v>20.8</c:v>
                </c:pt>
                <c:pt idx="3">
                  <c:v>37.5</c:v>
                </c:pt>
                <c:pt idx="4">
                  <c:v>62.5</c:v>
                </c:pt>
                <c:pt idx="5">
                  <c:v>25</c:v>
                </c:pt>
                <c:pt idx="6">
                  <c:v>8.3000000000000007</c:v>
                </c:pt>
                <c:pt idx="7">
                  <c:v>29.2</c:v>
                </c:pt>
                <c:pt idx="8">
                  <c:v>50</c:v>
                </c:pt>
                <c:pt idx="9">
                  <c:v>41.7</c:v>
                </c:pt>
              </c:numCache>
            </c:numRef>
          </c:val>
        </c:ser>
        <c:gapWidth val="40"/>
        <c:axId val="184060928"/>
        <c:axId val="184070912"/>
      </c:barChart>
      <c:catAx>
        <c:axId val="18406092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070912"/>
        <c:crosses val="autoZero"/>
        <c:auto val="1"/>
        <c:lblAlgn val="ctr"/>
        <c:lblOffset val="100"/>
      </c:catAx>
      <c:valAx>
        <c:axId val="18407091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06092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3.77</c:v>
                </c:pt>
                <c:pt idx="1">
                  <c:v>2.8099999999999996</c:v>
                </c:pt>
                <c:pt idx="2">
                  <c:v>2.54</c:v>
                </c:pt>
              </c:numCache>
            </c:numRef>
          </c:val>
        </c:ser>
        <c:gapWidth val="40"/>
        <c:axId val="184631296"/>
        <c:axId val="184620928"/>
      </c:barChart>
      <c:valAx>
        <c:axId val="184620928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631296"/>
        <c:crosses val="max"/>
        <c:crossBetween val="between"/>
      </c:valAx>
      <c:catAx>
        <c:axId val="18463129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62092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for næringseiendom svekker kommunens attraktivitet for næringslivet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18.5</c:v>
                </c:pt>
                <c:pt idx="2">
                  <c:v>33.299999999999997</c:v>
                </c:pt>
                <c:pt idx="3">
                  <c:v>11.1</c:v>
                </c:pt>
                <c:pt idx="4">
                  <c:v>18.5</c:v>
                </c:pt>
                <c:pt idx="5">
                  <c:v>14.8</c:v>
                </c:pt>
                <c:pt idx="6">
                  <c:v>3.7</c:v>
                </c:pt>
              </c:numCache>
            </c:numRef>
          </c:val>
        </c:ser>
        <c:gapWidth val="40"/>
        <c:axId val="184613120"/>
        <c:axId val="184610816"/>
      </c:barChart>
      <c:valAx>
        <c:axId val="18461081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613120"/>
        <c:crosses val="max"/>
        <c:crossBetween val="between"/>
        <c:dispUnits>
          <c:builtInUnit val="hundreds"/>
        </c:dispUnits>
      </c:valAx>
      <c:catAx>
        <c:axId val="18461312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61081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for næringseiendom kan føre til at din bedrift vurderer å flytte ut av kommunen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25.9</c:v>
                </c:pt>
                <c:pt idx="1">
                  <c:v>22.2</c:v>
                </c:pt>
                <c:pt idx="2">
                  <c:v>14.8</c:v>
                </c:pt>
                <c:pt idx="3">
                  <c:v>18.5</c:v>
                </c:pt>
                <c:pt idx="4">
                  <c:v>7.4</c:v>
                </c:pt>
                <c:pt idx="5">
                  <c:v>7.4</c:v>
                </c:pt>
                <c:pt idx="6">
                  <c:v>3.7</c:v>
                </c:pt>
              </c:numCache>
            </c:numRef>
          </c:val>
        </c:ser>
        <c:gapWidth val="40"/>
        <c:axId val="184906496"/>
        <c:axId val="184899840"/>
      </c:barChart>
      <c:valAx>
        <c:axId val="18489984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906496"/>
        <c:crosses val="max"/>
        <c:crossBetween val="between"/>
        <c:dispUnits>
          <c:builtInUnit val="hundreds"/>
        </c:dispUnits>
      </c:valAx>
      <c:catAx>
        <c:axId val="18490649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89984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bidrar til at kommunen utvikles og blir mer attraktiv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22.2</c:v>
                </c:pt>
                <c:pt idx="1">
                  <c:v>25.9</c:v>
                </c:pt>
                <c:pt idx="2">
                  <c:v>25.9</c:v>
                </c:pt>
                <c:pt idx="3">
                  <c:v>18.5</c:v>
                </c:pt>
                <c:pt idx="4">
                  <c:v>3.7</c:v>
                </c:pt>
                <c:pt idx="5">
                  <c:v>0</c:v>
                </c:pt>
                <c:pt idx="6">
                  <c:v>3.7</c:v>
                </c:pt>
              </c:numCache>
            </c:numRef>
          </c:val>
        </c:ser>
        <c:gapWidth val="40"/>
        <c:axId val="185015296"/>
        <c:axId val="185012992"/>
      </c:barChart>
      <c:valAx>
        <c:axId val="18501299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015296"/>
        <c:crosses val="max"/>
        <c:crossBetween val="between"/>
        <c:dispUnits>
          <c:builtInUnit val="hundreds"/>
        </c:dispUnits>
      </c:valAx>
      <c:catAx>
        <c:axId val="18501529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01299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Den nye regjerningen varsler endring i kommunestrukturen. Hva er din oppfatning av kommunestrukturen i Norge?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25.9</c:v>
                </c:pt>
                <c:pt idx="1">
                  <c:v>70.400000000000006</c:v>
                </c:pt>
                <c:pt idx="2">
                  <c:v>3.7</c:v>
                </c:pt>
                <c:pt idx="3">
                  <c:v>0</c:v>
                </c:pt>
              </c:numCache>
            </c:numRef>
          </c:val>
        </c:ser>
        <c:gapWidth val="40"/>
        <c:axId val="177014656"/>
        <c:axId val="177016192"/>
      </c:barChart>
      <c:catAx>
        <c:axId val="17701465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016192"/>
        <c:crosses val="autoZero"/>
        <c:auto val="1"/>
        <c:lblAlgn val="ctr"/>
        <c:lblOffset val="100"/>
      </c:catAx>
      <c:valAx>
        <c:axId val="17701619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01465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 mange kommuner bør dagens 429 reduseres til?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4</c:v>
                </c:pt>
                <c:pt idx="1">
                  <c:v>8</c:v>
                </c:pt>
                <c:pt idx="2">
                  <c:v>28</c:v>
                </c:pt>
                <c:pt idx="3">
                  <c:v>24</c:v>
                </c:pt>
                <c:pt idx="4">
                  <c:v>32</c:v>
                </c:pt>
                <c:pt idx="5">
                  <c:v>4</c:v>
                </c:pt>
              </c:numCache>
            </c:numRef>
          </c:val>
        </c:ser>
        <c:gapWidth val="40"/>
        <c:axId val="177274880"/>
        <c:axId val="177276416"/>
      </c:barChart>
      <c:catAx>
        <c:axId val="17727488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276416"/>
        <c:crosses val="autoZero"/>
        <c:auto val="1"/>
        <c:lblAlgn val="ctr"/>
        <c:lblOffset val="100"/>
      </c:catAx>
      <c:valAx>
        <c:axId val="17727641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27488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Både avgått og påtroppende regjering vil forenkle det offentlige skjemaveldet. Hva er de største utfordringen med dagens skjemavelde?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44.4</c:v>
                </c:pt>
                <c:pt idx="1">
                  <c:v>85.2</c:v>
                </c:pt>
                <c:pt idx="2">
                  <c:v>25.9</c:v>
                </c:pt>
                <c:pt idx="3">
                  <c:v>0</c:v>
                </c:pt>
              </c:numCache>
            </c:numRef>
          </c:val>
        </c:ser>
        <c:gapWidth val="40"/>
        <c:axId val="177525888"/>
        <c:axId val="177527424"/>
      </c:barChart>
      <c:catAx>
        <c:axId val="17752588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527424"/>
        <c:crosses val="autoZero"/>
        <c:auto val="1"/>
        <c:lblAlgn val="ctr"/>
        <c:lblOffset val="100"/>
      </c:catAx>
      <c:valAx>
        <c:axId val="17752742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52588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1.7</c:v>
                </c:pt>
                <c:pt idx="1">
                  <c:v>1.08</c:v>
                </c:pt>
                <c:pt idx="2">
                  <c:v>1.52</c:v>
                </c:pt>
                <c:pt idx="3">
                  <c:v>1.56</c:v>
                </c:pt>
                <c:pt idx="4">
                  <c:v>1.22</c:v>
                </c:pt>
                <c:pt idx="5">
                  <c:v>2</c:v>
                </c:pt>
              </c:numCache>
            </c:numRef>
          </c:val>
        </c:ser>
        <c:gapWidth val="40"/>
        <c:axId val="177629440"/>
        <c:axId val="177627520"/>
      </c:barChart>
      <c:valAx>
        <c:axId val="177627520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629440"/>
        <c:crosses val="max"/>
        <c:crossBetween val="between"/>
      </c:valAx>
      <c:catAx>
        <c:axId val="17762944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62752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Søndagsåpne butikker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40.700000000000003</c:v>
                </c:pt>
                <c:pt idx="1">
                  <c:v>48.1</c:v>
                </c:pt>
                <c:pt idx="2">
                  <c:v>11.1</c:v>
                </c:pt>
              </c:numCache>
            </c:numRef>
          </c:val>
        </c:ser>
        <c:gapWidth val="40"/>
        <c:axId val="177851392"/>
        <c:axId val="177849088"/>
      </c:barChart>
      <c:valAx>
        <c:axId val="17784908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851392"/>
        <c:crosses val="max"/>
        <c:crossBetween val="between"/>
        <c:dispUnits>
          <c:builtInUnit val="hundreds"/>
        </c:dispUnits>
      </c:valAx>
      <c:catAx>
        <c:axId val="17785139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84908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Forenkle skjemaveldet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96.2</c:v>
                </c:pt>
                <c:pt idx="1">
                  <c:v>0</c:v>
                </c:pt>
                <c:pt idx="2">
                  <c:v>3.8</c:v>
                </c:pt>
              </c:numCache>
            </c:numRef>
          </c:val>
        </c:ser>
        <c:gapWidth val="40"/>
        <c:axId val="177967104"/>
        <c:axId val="177956352"/>
      </c:barChart>
      <c:valAx>
        <c:axId val="17795635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967104"/>
        <c:crosses val="max"/>
        <c:crossBetween val="between"/>
        <c:dispUnits>
          <c:builtInUnit val="hundreds"/>
        </c:dispUnits>
      </c:valAx>
      <c:catAx>
        <c:axId val="17796710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95635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Innføre ROT-fradrag for å motvirke svart arbeid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66.7</c:v>
                </c:pt>
                <c:pt idx="1">
                  <c:v>14.8</c:v>
                </c:pt>
                <c:pt idx="2">
                  <c:v>18.5</c:v>
                </c:pt>
              </c:numCache>
            </c:numRef>
          </c:val>
        </c:ser>
        <c:gapWidth val="40"/>
        <c:axId val="178086656"/>
        <c:axId val="178075904"/>
      </c:barChart>
      <c:valAx>
        <c:axId val="17807590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086656"/>
        <c:crosses val="max"/>
        <c:crossBetween val="between"/>
        <c:dispUnits>
          <c:builtInUnit val="hundreds"/>
        </c:dispUnits>
      </c:valAx>
      <c:catAx>
        <c:axId val="17808665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07590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Etablere eget selskap for veibygging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63</c:v>
                </c:pt>
                <c:pt idx="1">
                  <c:v>18.5</c:v>
                </c:pt>
                <c:pt idx="2">
                  <c:v>18.5</c:v>
                </c:pt>
              </c:numCache>
            </c:numRef>
          </c:val>
        </c:ser>
        <c:gapWidth val="40"/>
        <c:axId val="177440256"/>
        <c:axId val="177437696"/>
      </c:barChart>
      <c:valAx>
        <c:axId val="17743769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440256"/>
        <c:crosses val="max"/>
        <c:crossBetween val="between"/>
        <c:dispUnits>
          <c:builtInUnit val="hundreds"/>
        </c:dispUnits>
      </c:valAx>
      <c:catAx>
        <c:axId val="17744025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43769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Forenkle kompetanseinnvandring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85.2</c:v>
                </c:pt>
                <c:pt idx="1">
                  <c:v>7.4</c:v>
                </c:pt>
                <c:pt idx="2">
                  <c:v>7.4</c:v>
                </c:pt>
              </c:numCache>
            </c:numRef>
          </c:val>
        </c:ser>
        <c:gapWidth val="40"/>
        <c:axId val="178333952"/>
        <c:axId val="178331648"/>
      </c:barChart>
      <c:valAx>
        <c:axId val="17833164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333952"/>
        <c:crosses val="max"/>
        <c:crossBetween val="between"/>
        <c:dispUnits>
          <c:builtInUnit val="hundreds"/>
        </c:dispUnits>
      </c:valAx>
      <c:catAx>
        <c:axId val="17833395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33164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Ikke oljeleting i Lo-Ve-Se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25.9</c:v>
                </c:pt>
                <c:pt idx="1">
                  <c:v>48.1</c:v>
                </c:pt>
                <c:pt idx="2">
                  <c:v>25.9</c:v>
                </c:pt>
              </c:numCache>
            </c:numRef>
          </c:val>
        </c:ser>
        <c:gapWidth val="40"/>
        <c:axId val="178473984"/>
        <c:axId val="178471680"/>
      </c:barChart>
      <c:valAx>
        <c:axId val="17847168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473984"/>
        <c:crosses val="max"/>
        <c:crossBetween val="between"/>
        <c:dispUnits>
          <c:builtInUnit val="hundreds"/>
        </c:dispUnits>
      </c:valAx>
      <c:catAx>
        <c:axId val="17847398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47168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Hvordan tror du din bedrifts økonomi påvirkes av ny regjering?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48.1</c:v>
                </c:pt>
                <c:pt idx="2">
                  <c:v>37</c:v>
                </c:pt>
                <c:pt idx="3">
                  <c:v>14.8</c:v>
                </c:pt>
                <c:pt idx="4">
                  <c:v>0</c:v>
                </c:pt>
              </c:numCache>
            </c:numRef>
          </c:val>
        </c:ser>
        <c:gapWidth val="40"/>
        <c:axId val="178157824"/>
        <c:axId val="178159616"/>
      </c:barChart>
      <c:catAx>
        <c:axId val="17815782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159616"/>
        <c:crosses val="autoZero"/>
        <c:auto val="1"/>
        <c:lblAlgn val="ctr"/>
        <c:lblOffset val="100"/>
      </c:catAx>
      <c:valAx>
        <c:axId val="17815961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815782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Hvilke(n) næringsforening er du medlem av? 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14.8</c:v>
                </c:pt>
                <c:pt idx="1">
                  <c:v>14.8</c:v>
                </c:pt>
                <c:pt idx="2">
                  <c:v>3.7</c:v>
                </c:pt>
                <c:pt idx="3">
                  <c:v>100</c:v>
                </c:pt>
                <c:pt idx="4">
                  <c:v>11.1</c:v>
                </c:pt>
              </c:numCache>
            </c:numRef>
          </c:val>
        </c:ser>
        <c:gapWidth val="40"/>
        <c:axId val="187081472"/>
        <c:axId val="187083008"/>
      </c:barChart>
      <c:catAx>
        <c:axId val="18708147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7083008"/>
        <c:crosses val="autoZero"/>
        <c:auto val="1"/>
        <c:lblAlgn val="ctr"/>
        <c:lblOffset val="100"/>
      </c:catAx>
      <c:valAx>
        <c:axId val="18708300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708147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42391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5" name="Cont1"/>
          <p:cNvSpPr>
            <a:spLocks noGrp="1"/>
          </p:cNvSpPr>
          <p:nvPr>
            <p:ph sz="quarter" idx="10"/>
          </p:nvPr>
        </p:nvSpPr>
        <p:spPr>
          <a:xfrm>
            <a:off x="468313" y="908050"/>
            <a:ext cx="8207375" cy="5400675"/>
          </a:xfrm>
          <a:noFill/>
          <a:ln>
            <a:noFill/>
          </a:ln>
        </p:spPr>
        <p:txBody>
          <a:bodyPr anchor="t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  <a:lvl2pPr algn="just">
              <a:defRPr/>
            </a:lvl2pPr>
            <a:lvl3pPr algn="just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4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514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5" name="Cont1"/>
          <p:cNvSpPr>
            <a:spLocks noGrp="1"/>
          </p:cNvSpPr>
          <p:nvPr>
            <p:ph sz="quarter" idx="10"/>
          </p:nvPr>
        </p:nvSpPr>
        <p:spPr>
          <a:xfrm>
            <a:off x="468313" y="908050"/>
            <a:ext cx="8207375" cy="5400675"/>
          </a:xfrm>
          <a:noFill/>
          <a:ln>
            <a:noFill/>
          </a:ln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  <a:lvl2pPr algn="just">
              <a:defRPr/>
            </a:lvl2pPr>
            <a:lvl3pPr algn="just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7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632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l-GR" sz="1800" kern="1200" cap="none" spc="-10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8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6" name="Pre"/>
          <p:cNvSpPr>
            <a:spLocks noGrp="1"/>
          </p:cNvSpPr>
          <p:nvPr>
            <p:ph sz="quarter" idx="14"/>
          </p:nvPr>
        </p:nvSpPr>
        <p:spPr>
          <a:xfrm>
            <a:off x="467544" y="836712"/>
            <a:ext cx="8207375" cy="6480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1"/>
          <p:cNvSpPr>
            <a:spLocks noGrp="1"/>
          </p:cNvSpPr>
          <p:nvPr>
            <p:ph sz="quarter" idx="15"/>
          </p:nvPr>
        </p:nvSpPr>
        <p:spPr>
          <a:xfrm>
            <a:off x="467544" y="1556792"/>
            <a:ext cx="8207375" cy="4824536"/>
          </a:xfrm>
          <a:noFill/>
          <a:ln>
            <a:noFill/>
          </a:ln>
        </p:spPr>
        <p:txBody>
          <a:bodyPr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pTitle"/>
          <p:cNvSpPr>
            <a:spLocks noGrp="1"/>
          </p:cNvSpPr>
          <p:nvPr>
            <p:ph sz="quarter" idx="16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11204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9" name="Cont1"/>
          <p:cNvSpPr>
            <a:spLocks noGrp="1"/>
          </p:cNvSpPr>
          <p:nvPr>
            <p:ph sz="quarter" idx="14"/>
          </p:nvPr>
        </p:nvSpPr>
        <p:spPr>
          <a:xfrm>
            <a:off x="467544" y="836712"/>
            <a:ext cx="8207375" cy="3096344"/>
          </a:xfrm>
        </p:spPr>
        <p:txBody>
          <a:bodyPr anchor="ctr"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Cont"/>
          <p:cNvSpPr>
            <a:spLocks noGrp="1"/>
          </p:cNvSpPr>
          <p:nvPr>
            <p:ph sz="quarter" idx="15"/>
          </p:nvPr>
        </p:nvSpPr>
        <p:spPr>
          <a:xfrm>
            <a:off x="467544" y="4005064"/>
            <a:ext cx="8207375" cy="2376264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8" name="RepTitle"/>
          <p:cNvSpPr>
            <a:spLocks noGrp="1"/>
          </p:cNvSpPr>
          <p:nvPr>
            <p:ph sz="quarter" idx="16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20346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3" name="Pre"/>
          <p:cNvSpPr>
            <a:spLocks noGrp="1"/>
          </p:cNvSpPr>
          <p:nvPr>
            <p:ph sz="quarter" idx="16"/>
          </p:nvPr>
        </p:nvSpPr>
        <p:spPr>
          <a:xfrm>
            <a:off x="469081" y="836712"/>
            <a:ext cx="8207375" cy="6480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1"/>
          <p:cNvSpPr>
            <a:spLocks noGrp="1"/>
          </p:cNvSpPr>
          <p:nvPr>
            <p:ph sz="quarter" idx="15"/>
          </p:nvPr>
        </p:nvSpPr>
        <p:spPr>
          <a:xfrm>
            <a:off x="467544" y="1556792"/>
            <a:ext cx="8207375" cy="3240360"/>
          </a:xfrm>
        </p:spPr>
        <p:txBody>
          <a:bodyPr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Cont"/>
          <p:cNvSpPr>
            <a:spLocks noGrp="1"/>
          </p:cNvSpPr>
          <p:nvPr>
            <p:ph sz="quarter" idx="14"/>
          </p:nvPr>
        </p:nvSpPr>
        <p:spPr>
          <a:xfrm>
            <a:off x="467544" y="4869160"/>
            <a:ext cx="8207375" cy="1512168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1" name="RepTitle"/>
          <p:cNvSpPr>
            <a:spLocks noGrp="1"/>
          </p:cNvSpPr>
          <p:nvPr>
            <p:ph sz="quarter" idx="17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42136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Pre"/>
          <p:cNvSpPr>
            <a:spLocks noGrp="1"/>
          </p:cNvSpPr>
          <p:nvPr>
            <p:ph sz="quarter" idx="14" hasCustomPrompt="1"/>
          </p:nvPr>
        </p:nvSpPr>
        <p:spPr>
          <a:xfrm>
            <a:off x="467544" y="836712"/>
            <a:ext cx="8207375" cy="576064"/>
          </a:xfrm>
          <a:noFill/>
          <a:ln>
            <a:noFill/>
          </a:ln>
        </p:spPr>
        <p:txBody>
          <a:bodyPr anchor="t"/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Pre Comment</a:t>
            </a:r>
            <a:endParaRPr lang="el-GR"/>
          </a:p>
        </p:txBody>
      </p:sp>
      <p:sp>
        <p:nvSpPr>
          <p:cNvPr id="16" name="Cont1"/>
          <p:cNvSpPr>
            <a:spLocks noGrp="1"/>
          </p:cNvSpPr>
          <p:nvPr>
            <p:ph sz="quarter" idx="16"/>
          </p:nvPr>
        </p:nvSpPr>
        <p:spPr>
          <a:xfrm>
            <a:off x="403628" y="1473363"/>
            <a:ext cx="2734767" cy="263829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2"/>
          <p:cNvSpPr>
            <a:spLocks noGrp="1"/>
          </p:cNvSpPr>
          <p:nvPr>
            <p:ph sz="quarter" idx="18"/>
          </p:nvPr>
        </p:nvSpPr>
        <p:spPr>
          <a:xfrm>
            <a:off x="3178035" y="1476692"/>
            <a:ext cx="2734767" cy="2661589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3"/>
          <p:cNvSpPr>
            <a:spLocks noGrp="1"/>
          </p:cNvSpPr>
          <p:nvPr>
            <p:ph sz="quarter" idx="19"/>
          </p:nvPr>
        </p:nvSpPr>
        <p:spPr>
          <a:xfrm>
            <a:off x="5962891" y="1481454"/>
            <a:ext cx="2734767" cy="266762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4"/>
          <p:cNvSpPr>
            <a:spLocks noGrp="1"/>
          </p:cNvSpPr>
          <p:nvPr>
            <p:ph sz="quarter" idx="20"/>
          </p:nvPr>
        </p:nvSpPr>
        <p:spPr>
          <a:xfrm>
            <a:off x="395536" y="4149080"/>
            <a:ext cx="2734767" cy="266429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5"/>
          <p:cNvSpPr>
            <a:spLocks noGrp="1"/>
          </p:cNvSpPr>
          <p:nvPr>
            <p:ph sz="quarter" idx="21"/>
          </p:nvPr>
        </p:nvSpPr>
        <p:spPr>
          <a:xfrm>
            <a:off x="3189201" y="4149080"/>
            <a:ext cx="2734767" cy="266429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6"/>
          <p:cNvSpPr>
            <a:spLocks noGrp="1"/>
          </p:cNvSpPr>
          <p:nvPr>
            <p:ph sz="quarter" idx="22"/>
          </p:nvPr>
        </p:nvSpPr>
        <p:spPr>
          <a:xfrm>
            <a:off x="5963608" y="4149080"/>
            <a:ext cx="2734767" cy="266429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3" name="RepTitle"/>
          <p:cNvSpPr>
            <a:spLocks noGrp="1"/>
          </p:cNvSpPr>
          <p:nvPr>
            <p:ph sz="quarter" idx="23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791273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Cont1"/>
          <p:cNvSpPr>
            <a:spLocks noGrp="1"/>
          </p:cNvSpPr>
          <p:nvPr>
            <p:ph sz="quarter" idx="16"/>
          </p:nvPr>
        </p:nvSpPr>
        <p:spPr>
          <a:xfrm>
            <a:off x="404345" y="852896"/>
            <a:ext cx="2734767" cy="2848645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2"/>
          <p:cNvSpPr>
            <a:spLocks noGrp="1"/>
          </p:cNvSpPr>
          <p:nvPr>
            <p:ph sz="quarter" idx="18"/>
          </p:nvPr>
        </p:nvSpPr>
        <p:spPr>
          <a:xfrm>
            <a:off x="3186844" y="840042"/>
            <a:ext cx="2734767" cy="287380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3"/>
          <p:cNvSpPr>
            <a:spLocks noGrp="1"/>
          </p:cNvSpPr>
          <p:nvPr>
            <p:ph sz="quarter" idx="19"/>
          </p:nvPr>
        </p:nvSpPr>
        <p:spPr>
          <a:xfrm>
            <a:off x="5971700" y="83671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4"/>
          <p:cNvSpPr>
            <a:spLocks noGrp="1"/>
          </p:cNvSpPr>
          <p:nvPr>
            <p:ph sz="quarter" idx="20"/>
          </p:nvPr>
        </p:nvSpPr>
        <p:spPr>
          <a:xfrm>
            <a:off x="403628" y="371703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5"/>
          <p:cNvSpPr>
            <a:spLocks noGrp="1"/>
          </p:cNvSpPr>
          <p:nvPr>
            <p:ph sz="quarter" idx="21"/>
          </p:nvPr>
        </p:nvSpPr>
        <p:spPr>
          <a:xfrm>
            <a:off x="3197293" y="371703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6"/>
          <p:cNvSpPr>
            <a:spLocks noGrp="1"/>
          </p:cNvSpPr>
          <p:nvPr>
            <p:ph sz="quarter" idx="22"/>
          </p:nvPr>
        </p:nvSpPr>
        <p:spPr>
          <a:xfrm>
            <a:off x="5971700" y="371703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2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35908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6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Cont1"/>
          <p:cNvSpPr>
            <a:spLocks noGrp="1"/>
          </p:cNvSpPr>
          <p:nvPr>
            <p:ph sz="quarter" idx="16"/>
          </p:nvPr>
        </p:nvSpPr>
        <p:spPr>
          <a:xfrm>
            <a:off x="404345" y="780888"/>
            <a:ext cx="2734767" cy="1856023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2"/>
          <p:cNvSpPr>
            <a:spLocks noGrp="1"/>
          </p:cNvSpPr>
          <p:nvPr>
            <p:ph sz="quarter" idx="18"/>
          </p:nvPr>
        </p:nvSpPr>
        <p:spPr>
          <a:xfrm>
            <a:off x="3186844" y="768034"/>
            <a:ext cx="2734767" cy="187241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3"/>
          <p:cNvSpPr>
            <a:spLocks noGrp="1"/>
          </p:cNvSpPr>
          <p:nvPr>
            <p:ph sz="quarter" idx="19"/>
          </p:nvPr>
        </p:nvSpPr>
        <p:spPr>
          <a:xfrm>
            <a:off x="5971700" y="764704"/>
            <a:ext cx="2734767" cy="1876661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4"/>
          <p:cNvSpPr>
            <a:spLocks noGrp="1"/>
          </p:cNvSpPr>
          <p:nvPr>
            <p:ph sz="quarter" idx="20"/>
          </p:nvPr>
        </p:nvSpPr>
        <p:spPr>
          <a:xfrm>
            <a:off x="403628" y="2636912"/>
            <a:ext cx="2734767" cy="185602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5"/>
          <p:cNvSpPr>
            <a:spLocks noGrp="1"/>
          </p:cNvSpPr>
          <p:nvPr>
            <p:ph sz="quarter" idx="21"/>
          </p:nvPr>
        </p:nvSpPr>
        <p:spPr>
          <a:xfrm>
            <a:off x="3197293" y="2636912"/>
            <a:ext cx="2734767" cy="185602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6"/>
          <p:cNvSpPr>
            <a:spLocks noGrp="1"/>
          </p:cNvSpPr>
          <p:nvPr>
            <p:ph sz="quarter" idx="22"/>
          </p:nvPr>
        </p:nvSpPr>
        <p:spPr>
          <a:xfrm>
            <a:off x="5971700" y="2636912"/>
            <a:ext cx="2734767" cy="185602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Cont"/>
          <p:cNvSpPr>
            <a:spLocks noGrp="1"/>
          </p:cNvSpPr>
          <p:nvPr>
            <p:ph sz="quarter" idx="17"/>
          </p:nvPr>
        </p:nvSpPr>
        <p:spPr>
          <a:xfrm>
            <a:off x="467544" y="4581128"/>
            <a:ext cx="8207375" cy="2232248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3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551479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6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Pre"/>
          <p:cNvSpPr>
            <a:spLocks noGrp="1"/>
          </p:cNvSpPr>
          <p:nvPr>
            <p:ph sz="quarter" idx="14" hasCustomPrompt="1"/>
          </p:nvPr>
        </p:nvSpPr>
        <p:spPr>
          <a:xfrm>
            <a:off x="467544" y="836712"/>
            <a:ext cx="8207375" cy="576064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Pre Comment</a:t>
            </a:r>
            <a:endParaRPr lang="el-GR"/>
          </a:p>
        </p:txBody>
      </p:sp>
      <p:sp>
        <p:nvSpPr>
          <p:cNvPr id="17" name="Cont1"/>
          <p:cNvSpPr>
            <a:spLocks noGrp="1"/>
          </p:cNvSpPr>
          <p:nvPr>
            <p:ph sz="quarter" idx="16"/>
          </p:nvPr>
        </p:nvSpPr>
        <p:spPr>
          <a:xfrm>
            <a:off x="404345" y="1428961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2"/>
          <p:cNvSpPr>
            <a:spLocks noGrp="1"/>
          </p:cNvSpPr>
          <p:nvPr>
            <p:ph sz="quarter" idx="18"/>
          </p:nvPr>
        </p:nvSpPr>
        <p:spPr>
          <a:xfrm>
            <a:off x="3186844" y="1416106"/>
            <a:ext cx="2734767" cy="1581839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3"/>
          <p:cNvSpPr>
            <a:spLocks noGrp="1"/>
          </p:cNvSpPr>
          <p:nvPr>
            <p:ph sz="quarter" idx="19"/>
          </p:nvPr>
        </p:nvSpPr>
        <p:spPr>
          <a:xfrm>
            <a:off x="5971700" y="1412776"/>
            <a:ext cx="2734767" cy="1585427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4"/>
          <p:cNvSpPr>
            <a:spLocks noGrp="1"/>
          </p:cNvSpPr>
          <p:nvPr>
            <p:ph sz="quarter" idx="20"/>
          </p:nvPr>
        </p:nvSpPr>
        <p:spPr>
          <a:xfrm>
            <a:off x="403628" y="2996953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5"/>
          <p:cNvSpPr>
            <a:spLocks noGrp="1"/>
          </p:cNvSpPr>
          <p:nvPr>
            <p:ph sz="quarter" idx="21"/>
          </p:nvPr>
        </p:nvSpPr>
        <p:spPr>
          <a:xfrm>
            <a:off x="3197293" y="2996953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6"/>
          <p:cNvSpPr>
            <a:spLocks noGrp="1"/>
          </p:cNvSpPr>
          <p:nvPr>
            <p:ph sz="quarter" idx="22"/>
          </p:nvPr>
        </p:nvSpPr>
        <p:spPr>
          <a:xfrm>
            <a:off x="5971700" y="2996953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Cont"/>
          <p:cNvSpPr>
            <a:spLocks noGrp="1"/>
          </p:cNvSpPr>
          <p:nvPr>
            <p:ph sz="quarter" idx="17"/>
          </p:nvPr>
        </p:nvSpPr>
        <p:spPr>
          <a:xfrm>
            <a:off x="467544" y="4581128"/>
            <a:ext cx="8207375" cy="2232248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4" name="RepTitle"/>
          <p:cNvSpPr>
            <a:spLocks noGrp="1"/>
          </p:cNvSpPr>
          <p:nvPr>
            <p:ph sz="quarter" idx="23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93699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1"/>
          <p:cNvSpPr>
            <a:spLocks noGrp="1"/>
          </p:cNvSpPr>
          <p:nvPr>
            <p:ph sz="quarter" idx="10"/>
          </p:nvPr>
        </p:nvSpPr>
        <p:spPr>
          <a:xfrm>
            <a:off x="395536" y="476672"/>
            <a:ext cx="8352606" cy="60486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4pPr marL="1051560" indent="0">
              <a:buNone/>
              <a:defRPr/>
            </a:lvl4pPr>
            <a:lvl5pPr marL="132588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6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42046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81749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9" name="Powered"/>
          <p:cNvSpPr/>
          <p:nvPr userDrawn="1"/>
        </p:nvSpPr>
        <p:spPr>
          <a:xfrm>
            <a:off x="5008303" y="6662171"/>
            <a:ext cx="4032448" cy="195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0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Date"/>
          <p:cNvSpPr/>
          <p:nvPr userDrawn="1"/>
        </p:nvSpPr>
        <p:spPr>
          <a:xfrm>
            <a:off x="5796136" y="36532"/>
            <a:ext cx="3240360" cy="18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13.11.2013 15:46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Hvor mange ansatte har din bedrift?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0-1 ansatte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2-9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10-49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50-99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100-199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200 eller flere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Hvor mange ansatte har din bedrift?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0-1 ansatte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2-9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10-49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50-99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100-199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200 eller flere ansatte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Hvilken hovedbransje tilhører din bedrift?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463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Bank/finans/forsikring/revisjon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Bygg- og anleggsvirksomhet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Eiendom/teknisk og annen forretningsmessig tjenesteyting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Energi, utenom 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Helse/life science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Høgskole/universitet/forskning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IT/media/kommunikasjon/tele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Konsulentvirksomhet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Kultur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 Marin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Maritim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Reiseliv, hotell, restaurant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Transport/logistikk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Varehandel, detalj/engros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Øvrig industri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Offentlig sektor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Annet, spesifiser her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Hvilken hovedbransje tilhører din bedrift?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4876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Bank/finans/forsikring/revisjon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Bygg- og anleggsvirksomhet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Eiendom/teknisk og annen forretningsmessig tjenesteyting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Energi, utenom 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Helse/life science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Høgskole/universitet/forskning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IT/media/kommunikasjon/tele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Konsulentvirksomhet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Kultur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 Marin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Maritim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Reiseliv, hotell, restaurant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Transport/logistikk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Varehandel, detalj/engros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Øvrig industri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Offentlig sektor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Annet, spesifiser her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Prioritér de fire viktigste områdene som du mener styrker fremtidig konkurranseevne for din bedrift? Inntil fire svar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Generelle næringspolitiske spørsmål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243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kapital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relevant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samarbeid med relevante forskningsmiljø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nettverkssamarbeid mellom bedrifter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Felles aktiviteter i internasjonale markeder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politiske avgjørelser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vei, bane, kollektiv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IT, bredbånd, o.l.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Mer tilgjengelig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Prioritér de fire viktigste områdene som du mener styrker fremtidig konkurranseevne for din bedrift?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kapital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relevant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samarbeid med relevante forskningsmiljø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nettverkssamarbeid mellom bedrifter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Felles aktiviteter i internasjonale markeder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politiske avgjørelser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63,0%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vei, bane, kollektiv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IT, bredbånd, o.l.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Mer tilgjengelig næringsareal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I etterkant av Stortingsvalget 2013, hvilke av disse områdene er viktige for din bedrift? Inntil fire svar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3413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Stabilt rentenivå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rammevilkår (skatt, avgifter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kollektiv og bane generelt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statlig finansiering av kollektiv og bane i storbyene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forskning og 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 formueskatt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Forenkling av plan- og bygningsloven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bruk av offentlig-privat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privatisering av offentlige tjenester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Større nasjonalt fokus på klima- og miljøspørsmål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Likeverdige konkurransevilkår internasjonalt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Reduserte kraftpriser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I etterkant av Stortingsvalget 2013, hvilke av disse områdene er viktige for din bedrift?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3657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Stabilt rentenivå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42,3%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rammevilkår (skatt, avgifter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57,7%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kollektiv og bane generelt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statlig finansiering av kollektiv og bane i storbyene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forskning og 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 formueskatt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Forenkling av plan- og bygningsloven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bruk av offentlig-privat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privatisering av offentlige tjenester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Større nasjonalt fokus på klima- og miljøspørsmål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Likeverdige konkurransevilkår internasjonalt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Reduserte kraftpriser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Hvor utfordrende mener du følgende skatter og avgifter er for næringslivet?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Formueskatt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på næring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Moms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Arveavgift ved generasjonsskifte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Arbeidsgiveravgift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Hvor utfordrende mener du følgende skatter og avgifter er for næringslivet?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Formueskatt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3,63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på næring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4,44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Moms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3,36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Arveavgift ved generasjonsskifte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3,91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Arbeidsgiveravgift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Formueskatt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Formueskatt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Eiendomsskatt på næring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Eiendomsskatt på næring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8. Moms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8. Moms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9. Arveavgift ved generasjonsskifte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9. Arveavgift ved generasjonsskifte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10. Arbeidsgiveravgift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10. Arbeidsgiveravgift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11. Hva vurderer du som regionens største utfordring i et langsiktig perspektiv (frem mot 2030)? Inntil fire svar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3169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Restriksjoner fra statlig nivå (Fylkesmann, departement etc.)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boligareal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Forbedret kollektivnett (buss og bane)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Å få et fremtidsrettet transportsystem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 regionalt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Rekruttere kompetent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kvaliteten i grunn- og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innovasjons- og omstillingsevne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Klima- og miljøutfordringer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Beholde konkurransekraft på globalt plan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Stigende lønnsnivå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11. Hva vurderer du som regionens største utfordring i et langsiktig perspektiv (frem mot 2030)?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3413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Restriksjoner fra statlig nivå (Fylkesmann, departement etc.)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boligareal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Forbedret kollektivnett (buss og bane)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Å få et fremtidsrettet transportsystem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51,9%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 regionalt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Rekruttere kompetent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kvaliteten i grunn- og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innovasjons- og omstillingsevne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Klima- og miljøutfordringer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Beholde konkurransekraft på globalt plan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Stigende lønnsnivå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12. Hvordan ser det per dato ut til at bedriftens økonomiske resultat blir for 2013?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Økonomisk status og fremtidsutsikt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på 50 prosent eller mer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21-49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Som i 2012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21-49 prosent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på 50 prosent eller 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12. Hvordan ser det per dato ut til at bedriftens økonomiske resultat blir for 2013?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194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på 50 prosent eller mer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21-49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Som i 2012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51,9%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21-49 prosent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på 50 prosent eller mer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13. Hvilket omsetningsnivå planlegger bedriften med i 2014 i forhold til dagens?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Lavere omsetning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Samme omsetning som i dag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omsetning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13. Hvilket omsetningsnivå planlegger bedriften med i 2014 i forhold til dagens?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Lavere omsetning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Samme omsetning som i dag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omsetning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14. Bankene har varslet at nye kapitalkrav kan lede til utlånsreduksjoner og dyrere finansiering, og at prosjekter derfor ikke blir realisert. Har din bedrift de siste 12 måneder: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søkt om banklån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ikke fått lån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mindre lån enn ønsket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ønsket banklån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14. Bankene har varslet at nye kapitalkrav kan lede til utlånsreduksjoner og dyrere finansiering, og at prosjekter derfor ikke blir realisert. Har din bedrift de siste 12 måneder: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søkt om banklån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73,1%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ikke fått lån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mindre lån enn ønsket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ønsket banklån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15. Media omtaler en stadig større todeling av norsk økonomi i oljerelatert industri og annen virksomhet. Er dette noe din virksomhet merker?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15. Media omtaler en stadig større todeling av norsk økonomi i oljerelatert industri og annen virksomhet. Er dette noe din virksomhet merker?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61,5%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16. Hvordan merker dere todeling av norsk økonomi i oljerelatert industri og annen virksomhet?</a:t>
            </a:r>
          </a:p>
        </p:txBody>
      </p:sp>
      <p:sp>
        <p:nvSpPr>
          <p:cNvPr id="4" name="PCont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139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7375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 på ingeniører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Lønnsnivået blant vanlige lønnsmottakere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Høyere lønnsforskjeller innen oljerelatert industri enn annen virksomhet.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Områder med oljerelatert industri har høyere lønnsnivå, høyere boligpriser. Mange " berg og dal " kurver, uforutsigbarhet. " Alt " avhenger av ordreserver...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Lønnsnivået på ingeniører samt konkurranse om arbeidskraft.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Økt press på lønninger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Vi ser en klar svekking av internasjonal konkurranseevne for varer produsert i Norge grunnet lønnsnivået.  I tillegg, siden vi er en del av et internasjonalt selskap, ser vi også en stor utfordring i å etablere/videreføre indistriproduksjon i Norge vs andre land og regioner selskapet er tilstede i, av samme årsak som over, -lønnsnivået.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I forhold til lønninger, der det er vanskelig å rekruttere og beholde arbeidskraft på like vilkår.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Konkurranse om kunnskapsbasert arbeidskraft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 i oljen stel all kompetent arbeidskraft.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Aktivitetsnivå er merkbart forskjellig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17. Fra hvilke utdanningsnivå vil bedriften primært rekruttere nye medarbeidere fra de neste årene? Flere svar mulig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Kompetanse og rekruttering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Ufaglært/vgs. uten fagbrev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Fagutdanning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Bachelorgrad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Mastergrad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Doktorgrad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Planlegger ikke rekruttering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17. Fra hvilke utdanningsnivå vil bedriften primært rekruttere nye medarbeidere fra de neste årene? Flere svar mulig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194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Ufaglært/vgs. uten fagbrev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Fagutdanning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Bachelorgrad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Mastergrad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Doktorgrad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Planlegger ikke rekruttering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18. Hvor lett eller vanskelig er det å rekruttere følgende grupper?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fagarbeidere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fagarbeidere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18. Hvor lett eller vanskelig er det å rekruttere følgende grupper?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fagarbeidere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3,94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fagarbeidere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2,82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3,61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2,31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19. Nyutdannede fagarbeidere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19. Nyutdannede fagarbeidere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20. Erfarne fagarbeidere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20. Erfarne fagarbeidere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42,1%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21. Nyutdannede akademikere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21. Nyutdannede akademikere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22. Erfarne akademikere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22. Erfarne akademikere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23. Du har markert at din bedrift planlegger å ansette arbeidskraft med akademisk bakgrunn. Fra hvilken fagbakgrunn planlegger dere å rekruttere? Flere valg er mulige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43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Ingeniører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Økonomer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Jurister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Samfunnsvitere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Humanister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Helsepersonell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Pedagoger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Media &amp; kommunikasjon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23. Du har markert at din bedrift planlegger å ansette arbeidskraft med akademisk bakgrunn. Fra hvilken fagbakgrunn planlegger dere å rekruttere? Flere valg er mulige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Ingeniører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55,6%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Økonomer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Jurister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Samfunnsvitere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Humanister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Helsepersonell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Pedagoger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Media &amp; kommunikasjon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24. Hvilken hovedstrategi ønsker du for å sikre mer arbeidskraft?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Norge er avhengig av arbeidsinnvandring for å håndtere veksten i arbeidslivet. Samtidig står et høyt antall nordmenn utenfor arbeidslivet.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6154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Krafttak for å få flere personer ut igjen i arbeidslivet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utnyttelse av utenlandsk arbeidskraft som kommer frivillig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Strategisk rekruttering  fra utlandet (egne kontor, samarbeid med skoler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Outsource oppgaver ut av Norge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24. Hvilken hovedstrategi ønsker du for å sikre mer arbeidskraft?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859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Krafttak for å få flere personer ut igjen i arbeidslivet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utnyttelse av utenlandsk arbeidskraft som kommer frivillig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Strategisk rekruttering  fra utlandet (egne kontor, samarbeid med skoler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Outsource oppgaver ut av Norge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25. Hvor tilfreds er du med tilrettelegging for å hente arbeidskraft fra utlandet på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Statlig nivå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Kommunalt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25. Hvor tilfreds er du med tilrettelegging for å hente arbeidskraft fra utlandet på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Statlig nivå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3,13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Kommunalt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2,93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26. Statlig nivå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26. Statlig nivå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27. Kommunalt nivå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27. Kommunalt nivå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42,3%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28. Næringsforeningene i Norge (ikke Trondheim) har et INN-tjeneste som tilrettelegger for mottak/integrering av utenlandsk arbeidskraft. Brukes denne tjenesten av din bedrift?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28. Næringsforeningene i Norge (ikke Trondheim) har et INN-tjeneste som tilrettelegger for mottak/integrering av utenlandsk arbeidskraft. Brukes denne tjenesten av din bedrift?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29. Hva er de viktigste tiltakene fylkespolitikerne kan bidra med for å fremme utviklingen av næringslivet i regionen? Inntil fire svar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Fylkeskommunale spørsmål
Fylkeskommunen har blitt forsterket som forvaltningsnivå og har en rekke store oppgaver innenfor transport- og kollektivtilbud, videregående opplæring og regional utvikling og innovasjon.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Markedsføring og synliggjøring av regionen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Bidra til relasjonsbygging mellom FoU og næringsliv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Påvirkningsarbeid mot sentrale myndigheter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regionalt samarbeid i fylket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god kvalitet på videregående opplæring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Hindre frafall fra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økt innovasjon og entreprenørskap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veiløsninger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kollektivløsninger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Arbeide for tettere samarbeid mellom fylker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29. Hva er de viktigste tiltakene fylkespolitikerne kan bidra med for å fremme utviklingen av næringslivet i regionen?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3169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Markedsføring og synliggjøring av regionen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Bidra til relasjonsbygging mellom FoU og næringsliv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Påvirkningsarbeid mot sentrale myndigheter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regionalt samarbeid i fylket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god kvalitet på videregående opplæring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Hindre frafall fra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økt innovasjon og entreprenørskap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veiløsninger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kollektivløsninger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Arbeide for tettere samarbeid mellom fylker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30. Har trafikale forsinkelser det siste året medført økonomiske tap eller merkostnader for din bedrift? Eksempelvis kø på vei til jobb eller kø i arbeidssituasjon?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
   Transport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30. Har trafikale forsinkelser det siste året medført økonomiske tap eller merkostnader for din bedrift? Eksempelvis kø på vei til jobb eller kø i arbeidssituasjon?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31. Hvis ja, hvor mye tid per uke?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0-29 minutter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30-59 minutter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1-2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3-4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Over 4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31. Hvis ja, hvor mye tid per uke?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0-29 minutter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30-59 minutter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1-2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3-4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Over 4 timer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32. Hvilken transportform bruker du hovedsakelig til og fra jobb?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Egen bil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Samkjøring/kompiskjøring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Buss/trikk/Bybane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Undergrunnsbane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Tog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Går/sykler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32. Hvilken transportform bruker du hovedsakelig til og fra jobb?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Egen bil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85,2%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Samkjøring/kompiskjøring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Buss/trikk/Bybane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Undergrunnsbane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Tog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Går/sykler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33. Hva skal til for at du vil bruke mer kollektiv transport? (Du kan krysse av inntil 3 alternativer)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Sterk forbedring av kollektivtilbudet (hyppighet/regularitet)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Egne kollektivtraséer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Mindre omstigningstid/total reisetid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Tilgjengelig parkering ved kollektivknutepunkt (park and ride)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Støtte fra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Avgifter for bilbruk (køprising, tidsdifferensierte bompenger)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bompenger etter dagens ordninger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 /restriksjoner på parkering hos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Skattefradrag på kollektivkort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Vil ikke bruke kollektivtransport uansett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33. Hva skal til for at du vil bruke mer kollektiv transport? (Du kan krysse av inntil 3 alternativer)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Sterk forbedring av kollektivtilbudet (hyppighet/regularitet)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Egne kollektivtraséer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Mindre omstigningstid/total reisetid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Tilgjengelig parkering ved kollektivknutepunkt (park and ride)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Støtte fra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Avgifter for bilbruk (køprising, tidsdifferensierte bompenger)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bompenger etter dagens ordninger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 /restriksjoner på parkering hos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Skattefradrag på kollektivkort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Vil ikke bruke kollektivtransport uansett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34. "Storbysmerter": Vurderer din bedrift å flytte sin virksomhet som følge av: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veier?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Manglende kollektivtilbud?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Høyt prisnivå?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Mangel på arbeidskraft?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Høye boligpriser?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flytilbud?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34. "Storbysmerter": Vurderer din bedrift å flytte sin virksomhet som følge av: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veier?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Manglende kollektivtilbud?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2,00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Høyt prisnivå?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Mangel på arbeidskraft?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Høye boligpriser?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flytilbud?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35. Dårlige veier?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35. Dårlige veier?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95,8%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36. Manglende kollektivtilbud?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36. Manglende kollektivtilbud?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37. Høyt prisnivå?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37. Høyt prisnivå?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38. Mangel på arbeidskraft?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38. Mangel på arbeidskraft?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39. Høye boligpriser?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39. Høye boligpriser?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95,8%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40. Dårlige flytilbud?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40. Dårlige flytilbud?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91,3%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41. Hva mener du er den beste organiseringen av kollektivtilbudet i byene?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fortsette å ha ansvaret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Kommunen bør overta ansvaret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Begge nivå bør ha et felles ansvar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41. Hva mener du er den beste organiseringen av kollektivtilbudet i byene?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fortsette å ha ansvaret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Kommunen bør overta ansvaret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Begge nivå bør ha et felles ansvar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42. Den nye regjeringen ønsker å endre strukturen med fylkeskommuner. Hva er din oppfatning av den fylkeskommunale strukturen i Norge?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legges ned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beholdes som i dag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Fylkeskommunene bør inngå i større regioner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42. Den nye regjeringen ønsker å endre strukturen med fylkeskommuner. Hva er din oppfatning av den fylkeskommunale strukturen i Norge?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legges ned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beholdes som i dag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Fylkeskommunene bør inngå i større regioner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43. Hvordan kan kommunale myndigheter bidra til at din kommune skal være et attraktivt lokaliseringssted for bedriften og de arbeidstakere bedriften skal rekruttere? Inntil fire svar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Kommunale spørsmål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Markedsføre/synliggjøre kommunen og mulighetene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tilgang på attraktive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arealplaner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Effektiv og kvalitetsmessig plan- og byggesaksbehandling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Attraktive boligområder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kvaliteten i grunnskolen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for internasjonalt skoletilbud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Godt kulturtilbud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Barnehagedekning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Gode idrettsanlegg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43. Hvordan kan kommunale myndigheter bidra til at din kommune skal være et attraktivt lokaliseringssted for bedriften og de arbeidstakere bedriften skal rekruttere?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Markedsføre/synliggjøre kommunen og mulighetene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70,8%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tilgang på attraktive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arealplaner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Effektiv og kvalitetsmessig plan- og byggesaksbehandling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Attraktive boligområder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kvaliteten i grunnskolen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for internasjonalt skoletilbud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Godt kulturtilbud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Barnehagedekning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Gode idrettsanlegg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41,7%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44. I hvilken grad tror du eiendomsskatt på næringsbygg påvirker følgende?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80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svekker kommunens attraktivitet for næringslivet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kan føre til at din bedrift vurderer å flytte ut av kommunen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bidrar til at kommunen utvikles og blir mer attraktiv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44. I hvilken grad tror du eiendomsskatt på næringsbygg påvirker følgende?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32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svekker kommunens attraktivitet for næringslivet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kan føre til at din bedrift vurderer å flytte ut av kommunen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2,81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bidrar til at kommunen utvikles og blir mer attraktiv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2,54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45. Eiendomsskatt for næringseiendom svekker kommunens attraktivitet for næringslivet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45. Eiendomsskatt for næringseiendom svekker kommunens attraktivitet for næringslivet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46. Eiendomsskatt for næringseiendom kan føre til at din bedrift vurderer å flytte ut av kommunen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46. Eiendomsskatt for næringseiendom kan føre til at din bedrift vurderer å flytte ut av kommunen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47. Eiendomsskatt bidrar til at kommunen utvikles og blir mer attraktiv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47. Eiendomsskatt bidrar til at kommunen utvikles og blir mer attraktiv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48. Den nye regjerningen varsler endring i kommunestrukturen. Hva er din oppfatning av kommunestrukturen i Norge?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frivillig sammenslåing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tvungen sammenslåing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beholdes på dagens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økes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48. Den nye regjerningen varsler endring i kommunestrukturen. Hva er din oppfatning av kommunestrukturen i Norge?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frivillig sammenslåing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tvungen sammenslåing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70,4%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beholdes på dagens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økes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49. Hvor mange kommuner bør dagens 429 reduseres til?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400 kommuner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300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200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Færre enn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49. Hvor mange kommuner bør dagens 429 reduseres til?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400 kommuner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300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200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Færre enn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50. Både avgått og påtroppende regjering vil forenkle det offentlige skjemaveldet. Hva er de største utfordringen med dagens skjemavelde?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Vanskelig å få oversikt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Kostnads - og tidskrevende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Kompetansekrevende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50. Både avgått og påtroppende regjering vil forenkle det offentlige skjemaveldet. Hva er de største utfordringen med dagens skjemavelde?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Vanskelig å få oversikt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Kostnads - og tidskrevende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85,2%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Kompetansekrevende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51. Den nye regjeringen har varslet en rekke endringer. Hva er din mening om følgende: 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ROT-fradrag er innført i Sverige og virker slik at håndverksarbeid i hjemmet gir 50% refusjon til bestiller om arbeidet utføres hvitt.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Søndagsåpne butikker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skjemaveldet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Innføre ROT-fradrag for å motvirke svart 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Etablere eget selskap for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kompetanseinnvandring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oljeleting i Lo-Ve-Se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51. Den nye regjeringen har varslet en rekke endringer. Hva er din mening om følgende: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Søndagsåpne butikker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1,70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skjemaveldet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1,08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Innføre ROT-fradrag for å motvirke svart 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1,52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Etablere eget selskap for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1,56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kompetanseinnvandring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1,22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oljeleting i Lo-Ve-Se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2,00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52. Søndagsåpne butikker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52. Søndagsåpne butikker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53. Forenkle skjemaveldet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53. Forenkle skjemaveldet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96,2%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54. Innføre ROT-fradrag for å motvirke svart arbeid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54. Innføre ROT-fradrag for å motvirke svart arbeid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66,7%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55. Etablere eget selskap for veibygging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55. Etablere eget selskap for veibygging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63,0%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56. Forenkle kompetanseinnvandring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56. Forenkle kompetanseinnvandring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85,2%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57. Ikke oljeleting i Lo-Ve-Se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57. Ikke oljeleting i Lo-Ve-Se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58. Hvordan tror du din bedrifts økonomi påvirkes av ny regjering?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verre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Uforandret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bedre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58. Hvordan tror du din bedrifts økonomi påvirkes av ny regjering?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verre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Uforandret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bedre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59. Har du andre innspill til næringsforeningene i Norge?</a:t>
            </a:r>
          </a:p>
        </p:txBody>
      </p:sp>
      <p:sp>
        <p:nvSpPr>
          <p:cNvPr id="4" name="PCont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7375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Fylkesmannen må kun kunne vurdere lovligheten av et vedtak. Ikke full prøving av saken.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Mer informasjon og bedre utnyttelse av resursene i kommunen</a:t>
                      </a:r>
                    </a:p>
                    <a:p>
                      <a:r>
                        <a:rPr sz="1000"/>
                        <a:t>Legge opp til bedre oppfølging av nye bedrifter, være mer offensive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Sterkere engasjement i å få til forsert samferdselsutbygging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Må gjøre noe med rammeavtaleordningene i offentlig virksomhet. Ved å slippe så få rådgivermiljøer til er det bare de store som gis mulighet.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60. Hvilke(n) næringsforening er du medlem av?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Bergen Næringsråd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Nordhordland Handverk- og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Osterøy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Stord Næringsråd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Vest Næringsråd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60. Hvilke(n) næringsforening er du medlem av?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Bergen Næringsråd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Nordhordland Handverk- og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Osterøy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Stord Næringsråd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Vest Næringsråd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18051"/>
  <p:tag name="AS_OS" val="Microsoft Windows NT 6.2.9200.0"/>
  <p:tag name="AS_RELEASE_DATE" val="2013.05.24"/>
  <p:tag name="AS_TITLE" val="Aspose.Slides for .NET 4.0"/>
  <p:tag name="AS_VERSION" val="7.5.1.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New">
  <a:themeElements>
    <a:clrScheme name="Custom 22">
      <a:dk1>
        <a:sysClr val="windowText" lastClr="000000"/>
      </a:dk1>
      <a:lt1>
        <a:srgbClr val="7F7F7F"/>
      </a:lt1>
      <a:dk2>
        <a:srgbClr val="1F497D"/>
      </a:dk2>
      <a:lt2>
        <a:srgbClr val="EEECE1"/>
      </a:lt2>
      <a:accent1>
        <a:srgbClr val="E5E5E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明朝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/>
          <a:tileRect/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srcRect/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ThemeNew</Template>
  <TotalTime>781</TotalTime>
  <Words>5548</Words>
  <Application>Microsoft Office PowerPoint</Application>
  <PresentationFormat>Skjermfremvisning (4:3)</PresentationFormat>
  <Paragraphs>2052</Paragraphs>
  <Slides>118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118</vt:i4>
      </vt:variant>
    </vt:vector>
  </HeadingPairs>
  <TitlesOfParts>
    <vt:vector size="119" baseType="lpstr">
      <vt:lpstr>ThemeNew</vt:lpstr>
      <vt:lpstr>1. Hvor mange ansatte har din bedrift?</vt:lpstr>
      <vt:lpstr>1. Hvor mange ansatte har din bedrift?</vt:lpstr>
      <vt:lpstr>2. Hvilken hovedbransje tilhører din bedrift?</vt:lpstr>
      <vt:lpstr>2. Hvilken hovedbransje tilhører din bedrift?</vt:lpstr>
      <vt:lpstr>3. Prioritér de fire viktigste områdene som du mener styrker fremtidig konkurranseevne for din bedrift? Inntil fire svar</vt:lpstr>
      <vt:lpstr>3. Prioritér de fire viktigste områdene som du mener styrker fremtidig konkurranseevne for din bedrift? Inntil fire svar</vt:lpstr>
      <vt:lpstr>4. I etterkant av Stortingsvalget 2013, hvilke av disse områdene er viktige for din bedrift? Inntil fire svar</vt:lpstr>
      <vt:lpstr>4. I etterkant av Stortingsvalget 2013, hvilke av disse områdene er viktige for din bedrift? Inntil fire svar</vt:lpstr>
      <vt:lpstr>5. Hvor utfordrende mener du følgende skatter og avgifter er for næringslivet? </vt:lpstr>
      <vt:lpstr>5. Hvor utfordrende mener du følgende skatter og avgifter er for næringslivet? </vt:lpstr>
      <vt:lpstr>6. Formueskatt</vt:lpstr>
      <vt:lpstr>6. Formueskatt</vt:lpstr>
      <vt:lpstr>7. Eiendomsskatt på næring</vt:lpstr>
      <vt:lpstr>7. Eiendomsskatt på næring</vt:lpstr>
      <vt:lpstr>8. Moms</vt:lpstr>
      <vt:lpstr>8. Moms</vt:lpstr>
      <vt:lpstr>9. Arveavgift ved generasjonsskifte</vt:lpstr>
      <vt:lpstr>9. Arveavgift ved generasjonsskifte</vt:lpstr>
      <vt:lpstr>10. Arbeidsgiveravgift</vt:lpstr>
      <vt:lpstr>10. Arbeidsgiveravgift</vt:lpstr>
      <vt:lpstr>11. Hva vurderer du som regionens største utfordring i et langsiktig perspektiv (frem mot 2030)? Inntil fire svar</vt:lpstr>
      <vt:lpstr>11. Hva vurderer du som regionens største utfordring i et langsiktig perspektiv (frem mot 2030)? Inntil fire svar</vt:lpstr>
      <vt:lpstr>12. Hvordan ser det per dato ut til at bedriftens økonomiske resultat blir for 2013?</vt:lpstr>
      <vt:lpstr>12. Hvordan ser det per dato ut til at bedriftens økonomiske resultat blir for 2013?</vt:lpstr>
      <vt:lpstr>13. Hvilket omsetningsnivå planlegger bedriften med i 2014 i forhold til dagens?</vt:lpstr>
      <vt:lpstr>13. Hvilket omsetningsnivå planlegger bedriften med i 2014 i forhold til dagens?</vt:lpstr>
      <vt:lpstr>14. Bankene har varslet at nye kapitalkrav kan lede til utlånsreduksjoner og dyrere finansiering, og at prosjekter derfor ikke blir realisert. Har din bedrift de siste 12 måneder:</vt:lpstr>
      <vt:lpstr>14. Bankene har varslet at nye kapitalkrav kan lede til utlånsreduksjoner og dyrere finansiering, og at prosjekter derfor ikke blir realisert. Har din bedrift de siste 12 måneder:</vt:lpstr>
      <vt:lpstr>15. Media omtaler en stadig større todeling av norsk økonomi i oljerelatert industri og annen virksomhet. Er dette noe din virksomhet merker?</vt:lpstr>
      <vt:lpstr>15. Media omtaler en stadig større todeling av norsk økonomi i oljerelatert industri og annen virksomhet. Er dette noe din virksomhet merker?</vt:lpstr>
      <vt:lpstr>16. Hvordan merker dere todeling av norsk økonomi i oljerelatert industri og annen virksomhet?</vt:lpstr>
      <vt:lpstr>17. Fra hvilke utdanningsnivå vil bedriften primært rekruttere nye medarbeidere fra de neste årene? Flere svar mulig</vt:lpstr>
      <vt:lpstr>17. Fra hvilke utdanningsnivå vil bedriften primært rekruttere nye medarbeidere fra de neste årene? Flere svar mulig</vt:lpstr>
      <vt:lpstr>18. Hvor lett eller vanskelig er det å rekruttere følgende grupper?</vt:lpstr>
      <vt:lpstr>18. Hvor lett eller vanskelig er det å rekruttere følgende grupper?</vt:lpstr>
      <vt:lpstr>19. Nyutdannede fagarbeidere</vt:lpstr>
      <vt:lpstr>19. Nyutdannede fagarbeidere</vt:lpstr>
      <vt:lpstr>20. Erfarne fagarbeidere</vt:lpstr>
      <vt:lpstr>20. Erfarne fagarbeidere</vt:lpstr>
      <vt:lpstr>21. Nyutdannede akademikere</vt:lpstr>
      <vt:lpstr>21. Nyutdannede akademikere</vt:lpstr>
      <vt:lpstr>22. Erfarne akademikere</vt:lpstr>
      <vt:lpstr>22. Erfarne akademikere</vt:lpstr>
      <vt:lpstr>23. Du har markert at din bedrift planlegger å ansette arbeidskraft med akademisk bakgrunn. Fra hvilken fagbakgrunn planlegger dere å rekruttere? Flere valg er mulige</vt:lpstr>
      <vt:lpstr>23. Du har markert at din bedrift planlegger å ansette arbeidskraft med akademisk bakgrunn. Fra hvilken fagbakgrunn planlegger dere å rekruttere? Flere valg er mulige</vt:lpstr>
      <vt:lpstr>24. Hvilken hovedstrategi ønsker du for å sikre mer arbeidskraft?</vt:lpstr>
      <vt:lpstr>24. Hvilken hovedstrategi ønsker du for å sikre mer arbeidskraft?</vt:lpstr>
      <vt:lpstr>25. Hvor tilfreds er du med tilrettelegging for å hente arbeidskraft fra utlandet på</vt:lpstr>
      <vt:lpstr>25. Hvor tilfreds er du med tilrettelegging for å hente arbeidskraft fra utlandet på</vt:lpstr>
      <vt:lpstr>26. Statlig nivå </vt:lpstr>
      <vt:lpstr>26. Statlig nivå </vt:lpstr>
      <vt:lpstr>27. Kommunalt nivå</vt:lpstr>
      <vt:lpstr>27. Kommunalt nivå</vt:lpstr>
      <vt:lpstr>28. Næringsforeningene i Norge (ikke Trondheim) har et INN-tjeneste som tilrettelegger for mottak/integrering av utenlandsk arbeidskraft. Brukes denne tjenesten av din bedrift?</vt:lpstr>
      <vt:lpstr>28. Næringsforeningene i Norge (ikke Trondheim) har et INN-tjeneste som tilrettelegger for mottak/integrering av utenlandsk arbeidskraft. Brukes denne tjenesten av din bedrift?</vt:lpstr>
      <vt:lpstr>29. Hva er de viktigste tiltakene fylkespolitikerne kan bidra med for å fremme utviklingen av næringslivet i regionen? Inntil fire svar</vt:lpstr>
      <vt:lpstr>29. Hva er de viktigste tiltakene fylkespolitikerne kan bidra med for å fremme utviklingen av næringslivet i regionen? Inntil fire svar</vt:lpstr>
      <vt:lpstr>30. Har trafikale forsinkelser det siste året medført økonomiske tap eller merkostnader for din bedrift? Eksempelvis kø på vei til jobb eller kø i arbeidssituasjon?</vt:lpstr>
      <vt:lpstr>30. Har trafikale forsinkelser det siste året medført økonomiske tap eller merkostnader for din bedrift? Eksempelvis kø på vei til jobb eller kø i arbeidssituasjon?</vt:lpstr>
      <vt:lpstr>31. Hvis ja, hvor mye tid per uke?</vt:lpstr>
      <vt:lpstr>31. Hvis ja, hvor mye tid per uke?</vt:lpstr>
      <vt:lpstr>32. Hvilken transportform bruker du hovedsakelig til og fra jobb?</vt:lpstr>
      <vt:lpstr>32. Hvilken transportform bruker du hovedsakelig til og fra jobb?</vt:lpstr>
      <vt:lpstr>33. Hva skal til for at du vil bruke mer kollektiv transport? (Du kan krysse av inntil 3 alternativer)</vt:lpstr>
      <vt:lpstr>33. Hva skal til for at du vil bruke mer kollektiv transport? (Du kan krysse av inntil 3 alternativer)</vt:lpstr>
      <vt:lpstr>34. "Storbysmerter": Vurderer din bedrift å flytte sin virksomhet som følge av: </vt:lpstr>
      <vt:lpstr>34. "Storbysmerter": Vurderer din bedrift å flytte sin virksomhet som følge av: </vt:lpstr>
      <vt:lpstr>35. Dårlige veier?</vt:lpstr>
      <vt:lpstr>35. Dårlige veier?</vt:lpstr>
      <vt:lpstr>36. Manglende kollektivtilbud?</vt:lpstr>
      <vt:lpstr>36. Manglende kollektivtilbud?</vt:lpstr>
      <vt:lpstr>37. Høyt prisnivå?</vt:lpstr>
      <vt:lpstr>37. Høyt prisnivå?</vt:lpstr>
      <vt:lpstr>38. Mangel på arbeidskraft?</vt:lpstr>
      <vt:lpstr>38. Mangel på arbeidskraft?</vt:lpstr>
      <vt:lpstr>39. Høye boligpriser?</vt:lpstr>
      <vt:lpstr>39. Høye boligpriser?</vt:lpstr>
      <vt:lpstr>40. Dårlige flytilbud?</vt:lpstr>
      <vt:lpstr>40. Dårlige flytilbud?</vt:lpstr>
      <vt:lpstr>41. Hva mener du er den beste organiseringen av kollektivtilbudet i byene?</vt:lpstr>
      <vt:lpstr>41. Hva mener du er den beste organiseringen av kollektivtilbudet i byene?</vt:lpstr>
      <vt:lpstr>42. Den nye regjeringen ønsker å endre strukturen med fylkeskommuner. Hva er din oppfatning av den fylkeskommunale strukturen i Norge?</vt:lpstr>
      <vt:lpstr>42. Den nye regjeringen ønsker å endre strukturen med fylkeskommuner. Hva er din oppfatning av den fylkeskommunale strukturen i Norge?</vt:lpstr>
      <vt:lpstr>43. Hvordan kan kommunale myndigheter bidra til at din kommune skal være et attraktivt lokaliseringssted for bedriften og de arbeidstakere bedriften skal rekruttere? Inntil fire svar</vt:lpstr>
      <vt:lpstr>43. Hvordan kan kommunale myndigheter bidra til at din kommune skal være et attraktivt lokaliseringssted for bedriften og de arbeidstakere bedriften skal rekruttere? Inntil fire svar</vt:lpstr>
      <vt:lpstr>44. I hvilken grad tror du eiendomsskatt på næringsbygg påvirker følgende?</vt:lpstr>
      <vt:lpstr>44. I hvilken grad tror du eiendomsskatt på næringsbygg påvirker følgende?</vt:lpstr>
      <vt:lpstr>45. Eiendomsskatt for næringseiendom svekker kommunens attraktivitet for næringslivet</vt:lpstr>
      <vt:lpstr>45. Eiendomsskatt for næringseiendom svekker kommunens attraktivitet for næringslivet</vt:lpstr>
      <vt:lpstr>46. Eiendomsskatt for næringseiendom kan føre til at din bedrift vurderer å flytte ut av kommunen</vt:lpstr>
      <vt:lpstr>46. Eiendomsskatt for næringseiendom kan føre til at din bedrift vurderer å flytte ut av kommunen</vt:lpstr>
      <vt:lpstr>47. Eiendomsskatt bidrar til at kommunen utvikles og blir mer attraktiv</vt:lpstr>
      <vt:lpstr>47. Eiendomsskatt bidrar til at kommunen utvikles og blir mer attraktiv</vt:lpstr>
      <vt:lpstr>48. Den nye regjerningen varsler endring i kommunestrukturen. Hva er din oppfatning av kommunestrukturen i Norge?</vt:lpstr>
      <vt:lpstr>48. Den nye regjerningen varsler endring i kommunestrukturen. Hva er din oppfatning av kommunestrukturen i Norge?</vt:lpstr>
      <vt:lpstr>49. Hvor mange kommuner bør dagens 429 reduseres til?</vt:lpstr>
      <vt:lpstr>49. Hvor mange kommuner bør dagens 429 reduseres til?</vt:lpstr>
      <vt:lpstr>50. Både avgått og påtroppende regjering vil forenkle det offentlige skjemaveldet. Hva er de største utfordringen med dagens skjemavelde?</vt:lpstr>
      <vt:lpstr>50. Både avgått og påtroppende regjering vil forenkle det offentlige skjemaveldet. Hva er de største utfordringen med dagens skjemavelde?</vt:lpstr>
      <vt:lpstr>51. Den nye regjeringen har varslet en rekke endringer. Hva er din mening om følgende: </vt:lpstr>
      <vt:lpstr>51. Den nye regjeringen har varslet en rekke endringer. Hva er din mening om følgende: </vt:lpstr>
      <vt:lpstr>52. Søndagsåpne butikker</vt:lpstr>
      <vt:lpstr>52. Søndagsåpne butikker</vt:lpstr>
      <vt:lpstr>53. Forenkle skjemaveldet</vt:lpstr>
      <vt:lpstr>53. Forenkle skjemaveldet</vt:lpstr>
      <vt:lpstr>54. Innføre ROT-fradrag for å motvirke svart arbeid</vt:lpstr>
      <vt:lpstr>54. Innføre ROT-fradrag for å motvirke svart arbeid</vt:lpstr>
      <vt:lpstr>55. Etablere eget selskap for veibygging</vt:lpstr>
      <vt:lpstr>55. Etablere eget selskap for veibygging</vt:lpstr>
      <vt:lpstr>56. Forenkle kompetanseinnvandring</vt:lpstr>
      <vt:lpstr>56. Forenkle kompetanseinnvandring</vt:lpstr>
      <vt:lpstr>57. Ikke oljeleting i Lo-Ve-Se</vt:lpstr>
      <vt:lpstr>57. Ikke oljeleting i Lo-Ve-Se</vt:lpstr>
      <vt:lpstr>58. Hvordan tror du din bedrifts økonomi påvirkes av ny regjering?</vt:lpstr>
      <vt:lpstr>58. Hvordan tror du din bedrifts økonomi påvirkes av ny regjering?</vt:lpstr>
      <vt:lpstr>59. Har du andre innspill til næringsforeningene i Norge?</vt:lpstr>
      <vt:lpstr>60. Hvilke(n) næringsforening er du medlem av? </vt:lpstr>
      <vt:lpstr>60. Hvilke(n) næringsforening er du medlem av?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Jon Førland</cp:lastModifiedBy>
  <cp:revision>370</cp:revision>
  <dcterms:created xsi:type="dcterms:W3CDTF">2013-05-14T13:56:12Z</dcterms:created>
  <dcterms:modified xsi:type="dcterms:W3CDTF">2013-11-14T11:24:29Z</dcterms:modified>
</cp:coreProperties>
</file>